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4"/>
  </p:notesMasterIdLst>
  <p:sldIdLst>
    <p:sldId id="256" r:id="rId2"/>
    <p:sldId id="257" r:id="rId3"/>
    <p:sldId id="258" r:id="rId4"/>
    <p:sldId id="260" r:id="rId5"/>
    <p:sldId id="261" r:id="rId6"/>
    <p:sldId id="262" r:id="rId7"/>
    <p:sldId id="305" r:id="rId8"/>
    <p:sldId id="306" r:id="rId9"/>
    <p:sldId id="307" r:id="rId10"/>
    <p:sldId id="268" r:id="rId11"/>
    <p:sldId id="264" r:id="rId12"/>
    <p:sldId id="263" r:id="rId13"/>
    <p:sldId id="269" r:id="rId14"/>
    <p:sldId id="308" r:id="rId15"/>
    <p:sldId id="319" r:id="rId16"/>
    <p:sldId id="320" r:id="rId17"/>
    <p:sldId id="321" r:id="rId18"/>
    <p:sldId id="322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83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3FA8F5-7537-4868-B142-B1A5958DD203}" type="datetimeFigureOut">
              <a:rPr lang="zh-TW" altLang="en-US" smtClean="0"/>
              <a:t>2026/2/24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46A72D-E0C9-4982-9248-670CCFBE629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983606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7573343-E157-4210-AD8D-A05DB077F9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C3EE8A2C-E771-4E18-BFD9-80ECAC2BC0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66A14-2B0F-4E47-91F3-B1D29B12A339}" type="datetimeFigureOut">
              <a:rPr lang="zh-TW" altLang="en-US" smtClean="0"/>
              <a:t>2026/2/24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4A4C1091-3BF3-4AEB-877E-AA35A825ED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CA3E8D4C-5E2C-48DD-8C3B-63CEF5F02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42803-437A-49AF-885F-2E4EB349F71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07795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1" i="0">
                <a:solidFill>
                  <a:srgbClr val="001F5F"/>
                </a:solidFill>
                <a:latin typeface="微軟正黑體"/>
                <a:cs typeface="微軟正黑體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微軟正黑體"/>
                <a:cs typeface="微軟正黑體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467297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9F73FC9A-3643-4624-BCBE-218CE22FCF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27EB4644-4D0D-447E-B464-3CD213BB6C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290243CD-5B99-41DF-BB7E-1C10CEEAEF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66A14-2B0F-4E47-91F3-B1D29B12A339}" type="datetimeFigureOut">
              <a:rPr lang="zh-TW" altLang="en-US" smtClean="0"/>
              <a:t>2026/2/24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4F5E306-B9BB-4EFD-9198-BC241652A5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242FD02A-9407-425A-B9D4-485EC58175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F42803-437A-49AF-885F-2E4EB349F71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53386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5.png"/><Relationship Id="rId3" Type="http://schemas.openxmlformats.org/officeDocument/2006/relationships/image" Target="../media/image21.png"/><Relationship Id="rId7" Type="http://schemas.openxmlformats.org/officeDocument/2006/relationships/image" Target="../media/image17.png"/><Relationship Id="rId12" Type="http://schemas.openxmlformats.org/officeDocument/2006/relationships/image" Target="../media/image9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1" Type="http://schemas.openxmlformats.org/officeDocument/2006/relationships/image" Target="../media/image12.png"/><Relationship Id="rId5" Type="http://schemas.openxmlformats.org/officeDocument/2006/relationships/image" Target="../media/image19.png"/><Relationship Id="rId10" Type="http://schemas.openxmlformats.org/officeDocument/2006/relationships/image" Target="../media/image11.png"/><Relationship Id="rId4" Type="http://schemas.openxmlformats.org/officeDocument/2006/relationships/image" Target="../media/image18.png"/><Relationship Id="rId9" Type="http://schemas.openxmlformats.org/officeDocument/2006/relationships/image" Target="../media/image24.png"/><Relationship Id="rId1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 hidden="1">
            <a:extLst>
              <a:ext uri="{FF2B5EF4-FFF2-40B4-BE49-F238E27FC236}">
                <a16:creationId xmlns:a16="http://schemas.microsoft.com/office/drawing/2014/main" id="{6AA8490B-D12C-44F9-A8BD-610E5B150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zh-TW" altLang="en-US" sz="6600">
                <a:latin typeface="微軟正黑體" panose="020B0604030504040204" pitchFamily="34" charset="-120"/>
                <a:ea typeface="微軟正黑體" panose="020B0604030504040204" pitchFamily="34" charset="-120"/>
              </a:rPr>
              <a:t>「</a:t>
            </a:r>
            <a:r>
              <a:rPr lang="en-US" altLang="zh-TW" sz="6600">
                <a:latin typeface="微軟正黑體" panose="020B0604030504040204" pitchFamily="34" charset="-120"/>
                <a:ea typeface="微軟正黑體" panose="020B0604030504040204" pitchFamily="34" charset="-120"/>
              </a:rPr>
              <a:t>Book</a:t>
            </a:r>
            <a:r>
              <a:rPr lang="zh-TW" altLang="en-US" sz="660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6600">
                <a:latin typeface="微軟正黑體" panose="020B0604030504040204" pitchFamily="34" charset="-120"/>
                <a:ea typeface="微軟正黑體" panose="020B0604030504040204" pitchFamily="34" charset="-120"/>
              </a:rPr>
              <a:t>e</a:t>
            </a:r>
            <a:r>
              <a:rPr lang="zh-TW" altLang="en-US" sz="660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6600">
                <a:latin typeface="微軟正黑體" panose="020B0604030504040204" pitchFamily="34" charset="-120"/>
                <a:ea typeface="微軟正黑體" panose="020B0604030504040204" pitchFamily="34" charset="-120"/>
              </a:rPr>
              <a:t>young</a:t>
            </a:r>
            <a:r>
              <a:rPr lang="zh-TW" altLang="en-US" sz="6600">
                <a:latin typeface="微軟正黑體" panose="020B0604030504040204" pitchFamily="34" charset="-120"/>
                <a:ea typeface="微軟正黑體" panose="020B0604030504040204" pitchFamily="34" charset="-120"/>
              </a:rPr>
              <a:t>」</a:t>
            </a:r>
            <a:br>
              <a:rPr lang="en-US" altLang="zh-TW" sz="660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br>
              <a:rPr lang="en-US" altLang="zh-TW" sz="660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6600">
                <a:latin typeface="微軟正黑體" panose="020B0604030504040204" pitchFamily="34" charset="-120"/>
                <a:ea typeface="微軟正黑體" panose="020B0604030504040204" pitchFamily="34" charset="-120"/>
              </a:rPr>
              <a:t>的學習歷程檔案</a:t>
            </a:r>
            <a:endParaRPr lang="zh-TW" altLang="en-US" sz="6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6ABD57FC-9944-4626-84B8-C4C6FD9A3DF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21">
            <a:extLst>
              <a:ext uri="{FF2B5EF4-FFF2-40B4-BE49-F238E27FC236}">
                <a16:creationId xmlns:a16="http://schemas.microsoft.com/office/drawing/2014/main" id="{0FF4A7BC-5F5C-44A4-9521-16DA6EE7A11A}"/>
              </a:ext>
            </a:extLst>
          </p:cNvPr>
          <p:cNvSpPr txBox="1"/>
          <p:nvPr/>
        </p:nvSpPr>
        <p:spPr>
          <a:xfrm>
            <a:off x="1416424" y="5477435"/>
            <a:ext cx="5414682" cy="10795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439"/>
              </a:lnSpc>
              <a:spcBef>
                <a:spcPct val="0"/>
              </a:spcBef>
            </a:pPr>
            <a:r>
              <a:rPr lang="zh-TW" altLang="en-US" sz="2800" b="1" dirty="0">
                <a:solidFill>
                  <a:srgbClr val="040404"/>
                </a:solidFill>
                <a:ea typeface="Arimo Bold"/>
              </a:rPr>
              <a:t>新北市</a:t>
            </a:r>
            <a:r>
              <a:rPr lang="en-US" altLang="zh-TW" sz="2800" b="1" dirty="0">
                <a:solidFill>
                  <a:srgbClr val="040404"/>
                </a:solidFill>
                <a:ea typeface="Arimo Bold"/>
              </a:rPr>
              <a:t>12</a:t>
            </a:r>
            <a:r>
              <a:rPr lang="zh-TW" altLang="en-US" sz="2800" b="1" dirty="0">
                <a:solidFill>
                  <a:srgbClr val="040404"/>
                </a:solidFill>
                <a:ea typeface="Arimo Bold"/>
              </a:rPr>
              <a:t>年國民基本教育宣導團</a:t>
            </a:r>
          </a:p>
          <a:p>
            <a:pPr algn="ctr">
              <a:lnSpc>
                <a:spcPts val="4439"/>
              </a:lnSpc>
              <a:spcBef>
                <a:spcPct val="0"/>
              </a:spcBef>
            </a:pPr>
            <a:r>
              <a:rPr lang="en-US" sz="2800" b="1" dirty="0">
                <a:solidFill>
                  <a:srgbClr val="040404"/>
                </a:solidFill>
                <a:latin typeface="Arimo Bold"/>
              </a:rPr>
              <a:t>11</a:t>
            </a:r>
            <a:r>
              <a:rPr lang="en-US" altLang="zh-TW" sz="2800" b="1" dirty="0">
                <a:solidFill>
                  <a:srgbClr val="040404"/>
                </a:solidFill>
                <a:latin typeface="Arimo Bold"/>
              </a:rPr>
              <a:t>4</a:t>
            </a:r>
            <a:r>
              <a:rPr lang="en-US" sz="2800" b="1" dirty="0">
                <a:solidFill>
                  <a:srgbClr val="040404"/>
                </a:solidFill>
                <a:latin typeface="Arimo Bold"/>
              </a:rPr>
              <a:t>年</a:t>
            </a:r>
            <a:r>
              <a:rPr lang="en-US" altLang="zh-TW" sz="2800" b="1" dirty="0">
                <a:solidFill>
                  <a:srgbClr val="040404"/>
                </a:solidFill>
                <a:latin typeface="Arimo Bold"/>
              </a:rPr>
              <a:t>11-12</a:t>
            </a:r>
            <a:r>
              <a:rPr lang="en-US" sz="2800" b="1" dirty="0">
                <a:solidFill>
                  <a:srgbClr val="040404"/>
                </a:solidFill>
                <a:latin typeface="Arimo Bold"/>
              </a:rPr>
              <a:t>月</a:t>
            </a:r>
          </a:p>
        </p:txBody>
      </p:sp>
    </p:spTree>
    <p:extLst>
      <p:ext uri="{BB962C8B-B14F-4D97-AF65-F5344CB8AC3E}">
        <p14:creationId xmlns:p14="http://schemas.microsoft.com/office/powerpoint/2010/main" val="38133529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 hidden="1">
            <a:extLst>
              <a:ext uri="{FF2B5EF4-FFF2-40B4-BE49-F238E27FC236}">
                <a16:creationId xmlns:a16="http://schemas.microsoft.com/office/drawing/2014/main" id="{D0FE4393-3B2C-49A3-8F28-B138E2BA61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552BF79B-5959-4632-B95F-D94F2F0ADF0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1815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 hidden="1">
            <a:extLst>
              <a:ext uri="{FF2B5EF4-FFF2-40B4-BE49-F238E27FC236}">
                <a16:creationId xmlns:a16="http://schemas.microsoft.com/office/drawing/2014/main" id="{9C0A117A-6F1F-41C8-9D97-81A5E7EB12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600"/>
              <a:buFont typeface="Microsoft JhengHei"/>
              <a:buNone/>
            </a:pPr>
            <a:r>
              <a:rPr lang="zh-TW" altLang="en-US" sz="3600" b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學習歷程系統記錄</a:t>
            </a:r>
            <a:br>
              <a:rPr lang="zh-TW" altLang="en-US" sz="3600" b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zh-TW" altLang="en-US" sz="3600" b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學生高中三年學習經歷與學習成果 </a:t>
            </a:r>
            <a:r>
              <a:rPr lang="en-US" altLang="zh-TW" sz="3600" b="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</a:t>
            </a:r>
            <a:r>
              <a:rPr lang="zh-TW" altLang="en-US" sz="3600" b="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學生有帳號及密碼</a:t>
            </a:r>
            <a:r>
              <a:rPr lang="en-US" altLang="zh-TW" sz="3600" b="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)</a:t>
            </a:r>
            <a:endParaRPr lang="zh-TW" altLang="en-US" sz="3600" b="0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C30FB821-EC76-4B7D-AE3C-67F99BCF670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4908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 hidden="1">
            <a:extLst>
              <a:ext uri="{FF2B5EF4-FFF2-40B4-BE49-F238E27FC236}">
                <a16:creationId xmlns:a16="http://schemas.microsoft.com/office/drawing/2014/main" id="{929E1D9F-AF51-49D3-941C-440BC96175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1270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3E70"/>
              </a:buClr>
              <a:buSzPts val="4400"/>
              <a:buFont typeface="Microsoft JhengHei"/>
              <a:buNone/>
            </a:pPr>
            <a:r>
              <a:rPr lang="zh-TW" altLang="en-US" sz="4400" b="0">
                <a:solidFill>
                  <a:srgbClr val="0D3E7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學生怎麼準備學習歷程檔案</a:t>
            </a:r>
            <a:r>
              <a:rPr lang="zh-TW" altLang="en-US" sz="4400" b="0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資料</a:t>
            </a: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8B395E66-B830-428B-9EF7-F105E62246F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04745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 hidden="1">
            <a:extLst>
              <a:ext uri="{FF2B5EF4-FFF2-40B4-BE49-F238E27FC236}">
                <a16:creationId xmlns:a16="http://schemas.microsoft.com/office/drawing/2014/main" id="{F066B7AA-7751-43CD-AFDD-6BDE38C9A5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800"/>
              <a:buFont typeface="Microsoft JhengHei"/>
              <a:buNone/>
            </a:pPr>
            <a:r>
              <a:rPr lang="zh-TW" altLang="en-US" sz="480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針對課程學習成果的呈現形式，以及大學端的審查原則，提出六個主要的指引  </a:t>
            </a:r>
            <a:r>
              <a:rPr lang="en-US" altLang="zh-TW" sz="2400" b="1">
                <a:solidFill>
                  <a:srgbClr val="7030A0"/>
                </a:solidFill>
              </a:rPr>
              <a:t>(</a:t>
            </a:r>
            <a:r>
              <a:rPr lang="zh-TW" altLang="en-US" sz="2400" b="1">
                <a:solidFill>
                  <a:srgbClr val="7030A0"/>
                </a:solidFill>
              </a:rPr>
              <a:t>引自作伙學</a:t>
            </a:r>
            <a:r>
              <a:rPr lang="en-US" altLang="zh-TW" sz="2400" b="1">
                <a:solidFill>
                  <a:srgbClr val="7030A0"/>
                </a:solidFill>
              </a:rPr>
              <a:t>)</a:t>
            </a:r>
            <a:endParaRPr lang="zh-TW" altLang="en-US" sz="2400" b="1">
              <a:solidFill>
                <a:srgbClr val="7030A0"/>
              </a:solidFill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C510D969-8F93-476B-8F32-381703A8897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90360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929" y="266228"/>
            <a:ext cx="9090212" cy="4803957"/>
          </a:xfrm>
        </p:spPr>
      </p:pic>
      <p:sp>
        <p:nvSpPr>
          <p:cNvPr id="5" name="圓角矩形 4"/>
          <p:cNvSpPr/>
          <p:nvPr/>
        </p:nvSpPr>
        <p:spPr>
          <a:xfrm>
            <a:off x="7896200" y="5877272"/>
            <a:ext cx="2160240" cy="504056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/>
              <a:t>清華大學王潔教授</a:t>
            </a:r>
          </a:p>
        </p:txBody>
      </p:sp>
    </p:spTree>
    <p:extLst>
      <p:ext uri="{BB962C8B-B14F-4D97-AF65-F5344CB8AC3E}">
        <p14:creationId xmlns:p14="http://schemas.microsoft.com/office/powerpoint/2010/main" val="20368166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871" y="320555"/>
            <a:ext cx="9244281" cy="4788354"/>
          </a:xfrm>
        </p:spPr>
      </p:pic>
      <p:sp>
        <p:nvSpPr>
          <p:cNvPr id="5" name="圓角矩形 4"/>
          <p:cNvSpPr/>
          <p:nvPr/>
        </p:nvSpPr>
        <p:spPr>
          <a:xfrm>
            <a:off x="7896200" y="5877272"/>
            <a:ext cx="2160240" cy="504056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/>
              <a:t>清華大學王潔教授</a:t>
            </a:r>
          </a:p>
        </p:txBody>
      </p:sp>
    </p:spTree>
    <p:extLst>
      <p:ext uri="{BB962C8B-B14F-4D97-AF65-F5344CB8AC3E}">
        <p14:creationId xmlns:p14="http://schemas.microsoft.com/office/powerpoint/2010/main" val="30515320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000" y="466165"/>
            <a:ext cx="9022696" cy="5040527"/>
          </a:xfrm>
        </p:spPr>
      </p:pic>
      <p:sp>
        <p:nvSpPr>
          <p:cNvPr id="5" name="圓角矩形 4"/>
          <p:cNvSpPr/>
          <p:nvPr/>
        </p:nvSpPr>
        <p:spPr>
          <a:xfrm>
            <a:off x="7896200" y="5877272"/>
            <a:ext cx="2160240" cy="504056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/>
              <a:t>清華大學王潔教授</a:t>
            </a:r>
          </a:p>
        </p:txBody>
      </p:sp>
    </p:spTree>
    <p:extLst>
      <p:ext uri="{BB962C8B-B14F-4D97-AF65-F5344CB8AC3E}">
        <p14:creationId xmlns:p14="http://schemas.microsoft.com/office/powerpoint/2010/main" val="29695531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201602"/>
            <a:ext cx="9483499" cy="4874762"/>
          </a:xfrm>
        </p:spPr>
      </p:pic>
      <p:sp>
        <p:nvSpPr>
          <p:cNvPr id="5" name="圓角矩形 4"/>
          <p:cNvSpPr/>
          <p:nvPr/>
        </p:nvSpPr>
        <p:spPr>
          <a:xfrm>
            <a:off x="7896200" y="5877272"/>
            <a:ext cx="2160240" cy="504056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/>
              <a:t>清華大學王潔教授</a:t>
            </a:r>
          </a:p>
        </p:txBody>
      </p:sp>
    </p:spTree>
    <p:extLst>
      <p:ext uri="{BB962C8B-B14F-4D97-AF65-F5344CB8AC3E}">
        <p14:creationId xmlns:p14="http://schemas.microsoft.com/office/powerpoint/2010/main" val="29602743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965" y="158085"/>
            <a:ext cx="9522187" cy="5068733"/>
          </a:xfrm>
        </p:spPr>
      </p:pic>
      <p:sp>
        <p:nvSpPr>
          <p:cNvPr id="5" name="圓角矩形 4"/>
          <p:cNvSpPr/>
          <p:nvPr/>
        </p:nvSpPr>
        <p:spPr>
          <a:xfrm>
            <a:off x="7896200" y="5877272"/>
            <a:ext cx="2160240" cy="504056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/>
              <a:t>清華大學王潔教授</a:t>
            </a:r>
          </a:p>
        </p:txBody>
      </p:sp>
    </p:spTree>
    <p:extLst>
      <p:ext uri="{BB962C8B-B14F-4D97-AF65-F5344CB8AC3E}">
        <p14:creationId xmlns:p14="http://schemas.microsoft.com/office/powerpoint/2010/main" val="29259520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 hidden="1">
            <a:extLst>
              <a:ext uri="{FF2B5EF4-FFF2-40B4-BE49-F238E27FC236}">
                <a16:creationId xmlns:a16="http://schemas.microsoft.com/office/drawing/2014/main" id="{ED10DAE5-E24B-469D-B86C-0BD9EB5585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800"/>
              <a:buFont typeface="Microsoft JhengHei"/>
              <a:buNone/>
            </a:pPr>
            <a:r>
              <a:rPr lang="zh-TW" altLang="en-US" sz="480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理想的作品架構       </a:t>
            </a:r>
            <a:r>
              <a:rPr lang="en-US" altLang="zh-TW" sz="2400" b="1">
                <a:solidFill>
                  <a:srgbClr val="7030A0"/>
                </a:solidFill>
              </a:rPr>
              <a:t>(</a:t>
            </a:r>
            <a:r>
              <a:rPr lang="zh-TW" altLang="en-US" sz="2400" b="1">
                <a:solidFill>
                  <a:srgbClr val="7030A0"/>
                </a:solidFill>
              </a:rPr>
              <a:t>引自作伙學</a:t>
            </a:r>
            <a:r>
              <a:rPr lang="en-US" altLang="zh-TW" sz="2400" b="1">
                <a:solidFill>
                  <a:srgbClr val="7030A0"/>
                </a:solidFill>
              </a:rPr>
              <a:t>)</a:t>
            </a:r>
            <a:endParaRPr lang="zh-TW" altLang="en-US" sz="2400" b="1">
              <a:solidFill>
                <a:srgbClr val="7030A0"/>
              </a:solidFill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B1D96506-BEF1-417F-B864-F3531DC548F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1123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 hidden="1">
            <a:extLst>
              <a:ext uri="{FF2B5EF4-FFF2-40B4-BE49-F238E27FC236}">
                <a16:creationId xmlns:a16="http://schemas.microsoft.com/office/drawing/2014/main" id="{8FC903AA-B3BC-49AF-8824-27FF271DBF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D6D4D717-DA84-4232-AE1F-48EBFAFD9D1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3658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 hidden="1">
            <a:extLst>
              <a:ext uri="{FF2B5EF4-FFF2-40B4-BE49-F238E27FC236}">
                <a16:creationId xmlns:a16="http://schemas.microsoft.com/office/drawing/2014/main" id="{311B86B1-7E38-4ADB-A64C-C834A23437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1270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3E70"/>
              </a:buClr>
              <a:buSzPts val="4400"/>
              <a:buFont typeface="Microsoft JhengHei"/>
              <a:buNone/>
            </a:pPr>
            <a:r>
              <a:rPr lang="zh-TW" altLang="en-US" sz="4400" b="0">
                <a:solidFill>
                  <a:srgbClr val="0D3E7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大學怎麼看課程學習成果</a:t>
            </a:r>
            <a:r>
              <a:rPr lang="zh-TW" altLang="en-US" sz="4400" b="0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呈現</a:t>
            </a:r>
            <a:endParaRPr lang="zh-TW" altLang="en-US" sz="4400">
              <a:solidFill>
                <a:srgbClr val="0070C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CA612451-6654-48E8-A21C-B8A57232405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950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 hidden="1">
            <a:extLst>
              <a:ext uri="{FF2B5EF4-FFF2-40B4-BE49-F238E27FC236}">
                <a16:creationId xmlns:a16="http://schemas.microsoft.com/office/drawing/2014/main" id="{B2C44FDF-58F5-490A-8176-08218DCE5F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67"/>
              <a:buFont typeface="Arial"/>
              <a:buNone/>
            </a:pPr>
            <a:endParaRPr lang="zh-TW" altLang="en-US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84A7EA6C-CF67-481A-A3BA-0AB3243D7B4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5675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 hidden="1">
            <a:extLst>
              <a:ext uri="{FF2B5EF4-FFF2-40B4-BE49-F238E27FC236}">
                <a16:creationId xmlns:a16="http://schemas.microsoft.com/office/drawing/2014/main" id="{92FA729D-20E6-4F75-94E4-55C30B9CC1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67"/>
              <a:buFont typeface="Arial"/>
              <a:buNone/>
            </a:pPr>
            <a:endParaRPr lang="zh-TW" altLang="en-US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FB32499D-8A5B-44F8-B949-9E971BF2A12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7331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 hidden="1">
            <a:extLst>
              <a:ext uri="{FF2B5EF4-FFF2-40B4-BE49-F238E27FC236}">
                <a16:creationId xmlns:a16="http://schemas.microsoft.com/office/drawing/2014/main" id="{0B6E9103-0A19-4155-8FD4-940EA7666E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67"/>
              <a:buFont typeface="Arial"/>
              <a:buNone/>
            </a:pPr>
            <a:endParaRPr lang="zh-TW" altLang="en-US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D92858EA-2FB7-4F0B-8BC4-5C2E3337C86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8167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 hidden="1">
            <a:extLst>
              <a:ext uri="{FF2B5EF4-FFF2-40B4-BE49-F238E27FC236}">
                <a16:creationId xmlns:a16="http://schemas.microsoft.com/office/drawing/2014/main" id="{B04FD39D-E65D-4B8D-B6F5-01389359B4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67"/>
              <a:buFont typeface="Arial"/>
              <a:buNone/>
            </a:pPr>
            <a:endParaRPr lang="zh-TW" altLang="en-US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016631A9-9406-484C-AD94-0188304809E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437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 hidden="1">
            <a:extLst>
              <a:ext uri="{FF2B5EF4-FFF2-40B4-BE49-F238E27FC236}">
                <a16:creationId xmlns:a16="http://schemas.microsoft.com/office/drawing/2014/main" id="{6CA1E0CF-8487-47CE-89F8-D30599EF97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67"/>
              <a:buFont typeface="Arial"/>
              <a:buNone/>
            </a:pPr>
            <a:endParaRPr lang="zh-TW" altLang="en-US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1035BFD8-D786-4F88-958F-CB0DD029EA2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3011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 hidden="1">
            <a:extLst>
              <a:ext uri="{FF2B5EF4-FFF2-40B4-BE49-F238E27FC236}">
                <a16:creationId xmlns:a16="http://schemas.microsoft.com/office/drawing/2014/main" id="{F08083DD-7256-4C83-9F3E-777D8DDA15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67"/>
              <a:buFont typeface="Arial"/>
              <a:buNone/>
            </a:pPr>
            <a:endParaRPr lang="zh-TW" altLang="en-US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7FE8ECC4-36D4-48D1-8DDA-ACE7741E394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81627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 hidden="1">
            <a:extLst>
              <a:ext uri="{FF2B5EF4-FFF2-40B4-BE49-F238E27FC236}">
                <a16:creationId xmlns:a16="http://schemas.microsoft.com/office/drawing/2014/main" id="{ADF597D5-F47E-453D-8E80-85B5EA753A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67"/>
              <a:buFont typeface="Arial"/>
              <a:buNone/>
            </a:pPr>
            <a:endParaRPr lang="zh-TW" altLang="en-US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8FD797B9-D845-4AE5-B80F-D702BBDCB1B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35574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 hidden="1">
            <a:extLst>
              <a:ext uri="{FF2B5EF4-FFF2-40B4-BE49-F238E27FC236}">
                <a16:creationId xmlns:a16="http://schemas.microsoft.com/office/drawing/2014/main" id="{8AA49B0D-6046-42F1-80AB-F345BFB502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9AAAAD36-0C89-4940-BA59-34260FDF993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70449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 hidden="1">
            <a:extLst>
              <a:ext uri="{FF2B5EF4-FFF2-40B4-BE49-F238E27FC236}">
                <a16:creationId xmlns:a16="http://schemas.microsoft.com/office/drawing/2014/main" id="{8A077888-98D8-4B20-A746-B581278A31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420714EA-20AB-4E62-9B33-A9C7941E251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1732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 hidden="1">
            <a:extLst>
              <a:ext uri="{FF2B5EF4-FFF2-40B4-BE49-F238E27FC236}">
                <a16:creationId xmlns:a16="http://schemas.microsoft.com/office/drawing/2014/main" id="{DEE35F16-0C26-4F5A-8665-F38CE83302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CA758AD3-9FD9-4951-8485-ED9DFEBF743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1277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 hidden="1">
            <a:extLst>
              <a:ext uri="{FF2B5EF4-FFF2-40B4-BE49-F238E27FC236}">
                <a16:creationId xmlns:a16="http://schemas.microsoft.com/office/drawing/2014/main" id="{9E512A43-0693-4F7B-862D-0C5C21E83A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67"/>
              <a:buFont typeface="Arial"/>
              <a:buNone/>
            </a:pPr>
            <a:endParaRPr lang="zh-TW" altLang="en-US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EF657A85-439E-41FB-830C-C4D665B2ECD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91037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 hidden="1">
            <a:extLst>
              <a:ext uri="{FF2B5EF4-FFF2-40B4-BE49-F238E27FC236}">
                <a16:creationId xmlns:a16="http://schemas.microsoft.com/office/drawing/2014/main" id="{D249C23F-D939-4198-8DCA-95E470CB04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67"/>
              <a:buFont typeface="Arial"/>
              <a:buNone/>
            </a:pPr>
            <a:endParaRPr lang="zh-TW" altLang="en-US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6917D1A8-914D-4658-AE84-E15340141A7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91556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 hidden="1">
            <a:extLst>
              <a:ext uri="{FF2B5EF4-FFF2-40B4-BE49-F238E27FC236}">
                <a16:creationId xmlns:a16="http://schemas.microsoft.com/office/drawing/2014/main" id="{4EB840F6-49C4-49B9-967C-44A29AE5C5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67"/>
              <a:buFont typeface="Arial"/>
              <a:buNone/>
            </a:pPr>
            <a:endParaRPr lang="zh-TW" altLang="en-US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A89E7E41-A66F-4516-A634-1602E2469B5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68900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 hidden="1">
            <a:extLst>
              <a:ext uri="{FF2B5EF4-FFF2-40B4-BE49-F238E27FC236}">
                <a16:creationId xmlns:a16="http://schemas.microsoft.com/office/drawing/2014/main" id="{C1669E65-75DC-4251-B063-A920C571FB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67"/>
              <a:buFont typeface="Arial"/>
              <a:buNone/>
            </a:pPr>
            <a:endParaRPr lang="zh-TW" altLang="en-US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6FDEB27B-AA98-496E-A3AE-E6E8D07157D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23239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 hidden="1">
            <a:extLst>
              <a:ext uri="{FF2B5EF4-FFF2-40B4-BE49-F238E27FC236}">
                <a16:creationId xmlns:a16="http://schemas.microsoft.com/office/drawing/2014/main" id="{95D3399C-0F0A-4B48-81C2-FFB3B2FAC0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394F537E-230E-4D7A-AC16-A9C03542273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16762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 hidden="1">
            <a:extLst>
              <a:ext uri="{FF2B5EF4-FFF2-40B4-BE49-F238E27FC236}">
                <a16:creationId xmlns:a16="http://schemas.microsoft.com/office/drawing/2014/main" id="{85C01EA3-9AB2-4249-9BDC-C1F21FADA9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5CD7DEC9-8726-4117-AB5B-5245AC5DF3D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6057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 hidden="1">
            <a:extLst>
              <a:ext uri="{FF2B5EF4-FFF2-40B4-BE49-F238E27FC236}">
                <a16:creationId xmlns:a16="http://schemas.microsoft.com/office/drawing/2014/main" id="{6AA64663-6D6F-4C4D-AAA1-DCF8A6EDFE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zh-TW" altLang="en-US" sz="4800" b="0">
                <a:latin typeface="Microsoft JhengHei"/>
                <a:ea typeface="Microsoft JhengHei"/>
                <a:cs typeface="Microsoft JhengHei"/>
                <a:sym typeface="Microsoft JhengHei"/>
              </a:rPr>
              <a:t>如何撰寫</a:t>
            </a:r>
            <a:r>
              <a:rPr lang="en-US" altLang="zh-TW" sz="4800" b="0">
                <a:solidFill>
                  <a:srgbClr val="C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100</a:t>
            </a:r>
            <a:r>
              <a:rPr lang="zh-TW" altLang="en-US" sz="4800" b="0">
                <a:solidFill>
                  <a:srgbClr val="C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字</a:t>
            </a:r>
            <a:r>
              <a:rPr lang="zh-TW" altLang="en-US" sz="4800" b="0">
                <a:latin typeface="Microsoft JhengHei"/>
                <a:ea typeface="Microsoft JhengHei"/>
                <a:cs typeface="Microsoft JhengHei"/>
                <a:sym typeface="Microsoft JhengHei"/>
              </a:rPr>
              <a:t>的自述內容？</a:t>
            </a:r>
            <a:endParaRPr lang="zh-TW" altLang="en-US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29AC4C07-4C51-4288-9233-05F880351ED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43221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 hidden="1">
            <a:extLst>
              <a:ext uri="{FF2B5EF4-FFF2-40B4-BE49-F238E27FC236}">
                <a16:creationId xmlns:a16="http://schemas.microsoft.com/office/drawing/2014/main" id="{FE08BBCC-F203-426A-8ED0-5AE3B82768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182BA865-93B6-43AF-9F73-209A857EA74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94454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 hidden="1">
            <a:extLst>
              <a:ext uri="{FF2B5EF4-FFF2-40B4-BE49-F238E27FC236}">
                <a16:creationId xmlns:a16="http://schemas.microsoft.com/office/drawing/2014/main" id="{9509D462-EABB-4886-9DCA-98DFFE31D0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endParaRPr lang="zh-TW" altLang="en-US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262F5B94-635E-441E-85DA-8BEDB494706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61000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 hidden="1">
            <a:extLst>
              <a:ext uri="{FF2B5EF4-FFF2-40B4-BE49-F238E27FC236}">
                <a16:creationId xmlns:a16="http://schemas.microsoft.com/office/drawing/2014/main" id="{A4EDD208-D107-4DB9-8C70-2AE525275E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FD4F53EC-621B-41CE-805D-5F1878F2900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57245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 hidden="1">
            <a:extLst>
              <a:ext uri="{FF2B5EF4-FFF2-40B4-BE49-F238E27FC236}">
                <a16:creationId xmlns:a16="http://schemas.microsoft.com/office/drawing/2014/main" id="{E18CE45D-3C04-4456-BBDA-4B42A49456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9CD4C79C-87CC-4E50-98C2-8DA709A0575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14616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 hidden="1">
            <a:extLst>
              <a:ext uri="{FF2B5EF4-FFF2-40B4-BE49-F238E27FC236}">
                <a16:creationId xmlns:a16="http://schemas.microsoft.com/office/drawing/2014/main" id="{BF12760A-BBC3-4CD2-BF77-2586DCCA7D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endParaRPr lang="zh-TW" altLang="en-US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F3B8A9E8-C24C-40CD-BBC9-5BD14261CBE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20210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 hidden="1">
            <a:extLst>
              <a:ext uri="{FF2B5EF4-FFF2-40B4-BE49-F238E27FC236}">
                <a16:creationId xmlns:a16="http://schemas.microsoft.com/office/drawing/2014/main" id="{E217DEB4-1EF5-4B58-97B0-1A5DF08B6B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 lang="zh-TW" altLang="en-US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96690D75-1B98-450F-8ECA-F14263334B3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89917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 hidden="1">
            <a:extLst>
              <a:ext uri="{FF2B5EF4-FFF2-40B4-BE49-F238E27FC236}">
                <a16:creationId xmlns:a16="http://schemas.microsoft.com/office/drawing/2014/main" id="{EA22C71C-4BB6-4BE7-96A9-6C8678B981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Microsoft JhengHei"/>
              <a:buNone/>
            </a:pPr>
            <a:r>
              <a:rPr lang="zh-TW" altLang="en-US" sz="4800" b="0">
                <a:latin typeface="Microsoft JhengHei"/>
                <a:ea typeface="Microsoft JhengHei"/>
                <a:cs typeface="Microsoft JhengHei"/>
                <a:sym typeface="Microsoft JhengHei"/>
              </a:rPr>
              <a:t>進階版：多元表現綜整</a:t>
            </a:r>
            <a:endParaRPr lang="zh-TW" altLang="en-US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C03FF3EB-6CE4-4E8C-800C-537BC43FE2A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43791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 hidden="1">
            <a:extLst>
              <a:ext uri="{FF2B5EF4-FFF2-40B4-BE49-F238E27FC236}">
                <a16:creationId xmlns:a16="http://schemas.microsoft.com/office/drawing/2014/main" id="{C0C84B10-FA1C-44F1-8050-6C874F8808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49062D05-DE2C-4FA6-B444-B573CF1CCAF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37931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 hidden="1">
            <a:extLst>
              <a:ext uri="{FF2B5EF4-FFF2-40B4-BE49-F238E27FC236}">
                <a16:creationId xmlns:a16="http://schemas.microsoft.com/office/drawing/2014/main" id="{0D254660-9E7E-4A4C-BFBC-667B2AF73A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Microsoft JhengHei"/>
              <a:buNone/>
            </a:pPr>
            <a:r>
              <a:rPr lang="zh-TW" altLang="en-US" sz="4800">
                <a:latin typeface="Microsoft JhengHei"/>
                <a:ea typeface="Microsoft JhengHei"/>
                <a:cs typeface="Microsoft JhengHei"/>
                <a:sym typeface="Microsoft JhengHei"/>
              </a:rPr>
              <a:t>把自己故事說的</a:t>
            </a:r>
            <a:r>
              <a:rPr lang="zh-TW" altLang="en-US" sz="4800">
                <a:solidFill>
                  <a:srgbClr val="C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具體</a:t>
            </a:r>
            <a:r>
              <a:rPr lang="zh-TW" altLang="en-US" sz="4800">
                <a:latin typeface="Microsoft JhengHei"/>
                <a:ea typeface="Microsoft JhengHei"/>
                <a:cs typeface="Microsoft JhengHei"/>
                <a:sym typeface="Microsoft JhengHei"/>
              </a:rPr>
              <a:t>一點</a:t>
            </a:r>
            <a:endParaRPr lang="zh-TW" altLang="en-US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71705139-3C0D-4859-B14B-4F3D791F818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32014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 hidden="1">
            <a:extLst>
              <a:ext uri="{FF2B5EF4-FFF2-40B4-BE49-F238E27FC236}">
                <a16:creationId xmlns:a16="http://schemas.microsoft.com/office/drawing/2014/main" id="{C3467305-BC07-410B-A9EA-777E7EF575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endParaRPr lang="zh-TW" altLang="en-US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C8CD3CF1-B61C-466F-9DB9-54E01EEB87D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94378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 hidden="1">
            <a:extLst>
              <a:ext uri="{FF2B5EF4-FFF2-40B4-BE49-F238E27FC236}">
                <a16:creationId xmlns:a16="http://schemas.microsoft.com/office/drawing/2014/main" id="{EBA9B34A-5271-4545-BB6B-F29472489B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endParaRPr lang="zh-TW" altLang="en-US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6A9F8CBB-C880-4BAD-B841-3370C4324A0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146612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 hidden="1">
            <a:extLst>
              <a:ext uri="{FF2B5EF4-FFF2-40B4-BE49-F238E27FC236}">
                <a16:creationId xmlns:a16="http://schemas.microsoft.com/office/drawing/2014/main" id="{E1B7EC72-2E8C-4BD9-98E8-6641BA7EBF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endParaRPr lang="zh-TW" altLang="en-US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B3FAA83B-4702-4DB9-A583-85AEA005CD8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70333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 hidden="1">
            <a:extLst>
              <a:ext uri="{FF2B5EF4-FFF2-40B4-BE49-F238E27FC236}">
                <a16:creationId xmlns:a16="http://schemas.microsoft.com/office/drawing/2014/main" id="{2C05BC6B-8A93-4DB9-B7BD-1E1F7AF505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endParaRPr lang="zh-TW" altLang="en-US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CC787962-95A4-4D24-AFBF-41F17CC59F4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36342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 hidden="1">
            <a:extLst>
              <a:ext uri="{FF2B5EF4-FFF2-40B4-BE49-F238E27FC236}">
                <a16:creationId xmlns:a16="http://schemas.microsoft.com/office/drawing/2014/main" id="{DB0CFD35-C1C2-489F-B465-7BCF9F01CF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endParaRPr lang="zh-TW" altLang="en-US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2CA2083D-83B5-43CC-9724-78EB27CBE9B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9757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 hidden="1">
            <a:extLst>
              <a:ext uri="{FF2B5EF4-FFF2-40B4-BE49-F238E27FC236}">
                <a16:creationId xmlns:a16="http://schemas.microsoft.com/office/drawing/2014/main" id="{E7C2B839-69A8-4238-8849-E6732233A4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8D399F55-83F6-4790-B7E8-5C79DE919C4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15566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 hidden="1">
            <a:extLst>
              <a:ext uri="{FF2B5EF4-FFF2-40B4-BE49-F238E27FC236}">
                <a16:creationId xmlns:a16="http://schemas.microsoft.com/office/drawing/2014/main" id="{5DD0A218-75F4-480E-BC7C-D9F65D3E63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endParaRPr lang="zh-TW" altLang="en-US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BA064BCF-EAE7-4D4D-A43E-A006BF9B357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7918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 hidden="1">
            <a:extLst>
              <a:ext uri="{FF2B5EF4-FFF2-40B4-BE49-F238E27FC236}">
                <a16:creationId xmlns:a16="http://schemas.microsoft.com/office/drawing/2014/main" id="{69D3E1D0-3BBD-4EE8-989B-A0FE203CBD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3E77995E-5C41-4FB7-904C-96F0D18FEC2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75232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 hidden="1">
            <a:extLst>
              <a:ext uri="{FF2B5EF4-FFF2-40B4-BE49-F238E27FC236}">
                <a16:creationId xmlns:a16="http://schemas.microsoft.com/office/drawing/2014/main" id="{AFD0F433-9C03-4D09-A54E-B32BAE9CCF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/>
              <a:t>紀錄自己豐富的</a:t>
            </a:r>
            <a:br>
              <a:rPr lang="en-US" altLang="zh-TW"/>
            </a:br>
            <a:r>
              <a:rPr lang="zh-TW" altLang="en-US"/>
              <a:t>學習歷程檔案吧</a:t>
            </a:r>
            <a:br>
              <a:rPr lang="zh-TW" altLang="en-US"/>
            </a:br>
            <a:endParaRPr lang="zh-TW" altLang="en-US" dirty="0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31CDDC6C-DD95-4B8B-B3B7-339FB204ECC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5620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 hidden="1">
            <a:extLst>
              <a:ext uri="{FF2B5EF4-FFF2-40B4-BE49-F238E27FC236}">
                <a16:creationId xmlns:a16="http://schemas.microsoft.com/office/drawing/2014/main" id="{58552351-5EF2-4C52-9F5B-04675D5437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F243E"/>
              </a:buClr>
              <a:buSzPts val="4800"/>
              <a:buFont typeface="Microsoft JhengHei"/>
              <a:buNone/>
            </a:pPr>
            <a:r>
              <a:rPr lang="zh-TW" altLang="en-US" sz="4800">
                <a:solidFill>
                  <a:srgbClr val="0F243E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學習歷程檔案可以做到</a:t>
            </a:r>
            <a:endParaRPr lang="zh-TW" altLang="en-US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DFEAB3AE-DC9C-460E-9B26-00D775EE548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9999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6350" y="-7874"/>
            <a:ext cx="12198350" cy="6866255"/>
            <a:chOff x="-6350" y="-7874"/>
            <a:chExt cx="12198350" cy="6866255"/>
          </a:xfrm>
        </p:grpSpPr>
        <p:sp>
          <p:nvSpPr>
            <p:cNvPr id="3" name="object 3"/>
            <p:cNvSpPr/>
            <p:nvPr/>
          </p:nvSpPr>
          <p:spPr>
            <a:xfrm>
              <a:off x="224028" y="0"/>
              <a:ext cx="266700" cy="1188720"/>
            </a:xfrm>
            <a:custGeom>
              <a:avLst/>
              <a:gdLst/>
              <a:ahLst/>
              <a:cxnLst/>
              <a:rect l="l" t="t" r="r" b="b"/>
              <a:pathLst>
                <a:path w="266700" h="1188720">
                  <a:moveTo>
                    <a:pt x="115811" y="0"/>
                  </a:moveTo>
                  <a:lnTo>
                    <a:pt x="0" y="0"/>
                  </a:lnTo>
                  <a:lnTo>
                    <a:pt x="0" y="1188720"/>
                  </a:lnTo>
                  <a:lnTo>
                    <a:pt x="115811" y="1188720"/>
                  </a:lnTo>
                  <a:lnTo>
                    <a:pt x="115811" y="0"/>
                  </a:lnTo>
                  <a:close/>
                </a:path>
                <a:path w="266700" h="1188720">
                  <a:moveTo>
                    <a:pt x="266700" y="0"/>
                  </a:moveTo>
                  <a:lnTo>
                    <a:pt x="150876" y="0"/>
                  </a:lnTo>
                  <a:lnTo>
                    <a:pt x="150876" y="1188720"/>
                  </a:lnTo>
                  <a:lnTo>
                    <a:pt x="266700" y="1188720"/>
                  </a:lnTo>
                  <a:lnTo>
                    <a:pt x="266700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94944" y="1188720"/>
              <a:ext cx="4680585" cy="0"/>
            </a:xfrm>
            <a:custGeom>
              <a:avLst/>
              <a:gdLst/>
              <a:ahLst/>
              <a:cxnLst/>
              <a:rect l="l" t="t" r="r" b="b"/>
              <a:pathLst>
                <a:path w="4680585">
                  <a:moveTo>
                    <a:pt x="0" y="0"/>
                  </a:moveTo>
                  <a:lnTo>
                    <a:pt x="4680458" y="0"/>
                  </a:lnTo>
                </a:path>
              </a:pathLst>
            </a:custGeom>
            <a:ln w="6096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774293" y="203962"/>
            <a:ext cx="729742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dirty="0">
                <a:solidFill>
                  <a:srgbClr val="000000"/>
                </a:solidFill>
              </a:rPr>
              <a:t>學習歷程檔案蒐集的</a:t>
            </a:r>
            <a:r>
              <a:rPr sz="4400" spc="-15" dirty="0">
                <a:solidFill>
                  <a:srgbClr val="0000FF"/>
                </a:solidFill>
              </a:rPr>
              <a:t>資料項目</a:t>
            </a:r>
            <a:endParaRPr sz="4400"/>
          </a:p>
        </p:txBody>
      </p:sp>
      <p:grpSp>
        <p:nvGrpSpPr>
          <p:cNvPr id="6" name="object 6"/>
          <p:cNvGrpSpPr/>
          <p:nvPr/>
        </p:nvGrpSpPr>
        <p:grpSpPr>
          <a:xfrm>
            <a:off x="554481" y="1333372"/>
            <a:ext cx="10848340" cy="3136900"/>
            <a:chOff x="554481" y="1333372"/>
            <a:chExt cx="10848340" cy="3136900"/>
          </a:xfrm>
        </p:grpSpPr>
        <p:sp>
          <p:nvSpPr>
            <p:cNvPr id="7" name="object 7"/>
            <p:cNvSpPr/>
            <p:nvPr/>
          </p:nvSpPr>
          <p:spPr>
            <a:xfrm>
              <a:off x="564641" y="1581149"/>
              <a:ext cx="2339340" cy="2879090"/>
            </a:xfrm>
            <a:custGeom>
              <a:avLst/>
              <a:gdLst/>
              <a:ahLst/>
              <a:cxnLst/>
              <a:rect l="l" t="t" r="r" b="b"/>
              <a:pathLst>
                <a:path w="2339340" h="2879090">
                  <a:moveTo>
                    <a:pt x="2339340" y="0"/>
                  </a:moveTo>
                  <a:lnTo>
                    <a:pt x="0" y="0"/>
                  </a:lnTo>
                  <a:lnTo>
                    <a:pt x="0" y="2878836"/>
                  </a:lnTo>
                  <a:lnTo>
                    <a:pt x="2339340" y="2878836"/>
                  </a:lnTo>
                  <a:lnTo>
                    <a:pt x="2339340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64641" y="1581149"/>
              <a:ext cx="2339340" cy="2879090"/>
            </a:xfrm>
            <a:custGeom>
              <a:avLst/>
              <a:gdLst/>
              <a:ahLst/>
              <a:cxnLst/>
              <a:rect l="l" t="t" r="r" b="b"/>
              <a:pathLst>
                <a:path w="2339340" h="2879090">
                  <a:moveTo>
                    <a:pt x="0" y="2878836"/>
                  </a:moveTo>
                  <a:lnTo>
                    <a:pt x="2339340" y="2878836"/>
                  </a:lnTo>
                  <a:lnTo>
                    <a:pt x="2339340" y="0"/>
                  </a:lnTo>
                  <a:lnTo>
                    <a:pt x="0" y="0"/>
                  </a:lnTo>
                  <a:lnTo>
                    <a:pt x="0" y="2878836"/>
                  </a:lnTo>
                  <a:close/>
                </a:path>
              </a:pathLst>
            </a:custGeom>
            <a:ln w="1981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25068" y="1336547"/>
              <a:ext cx="1620012" cy="524255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925068" y="1336547"/>
              <a:ext cx="1620520" cy="524510"/>
            </a:xfrm>
            <a:custGeom>
              <a:avLst/>
              <a:gdLst/>
              <a:ahLst/>
              <a:cxnLst/>
              <a:rect l="l" t="t" r="r" b="b"/>
              <a:pathLst>
                <a:path w="1620520" h="524510">
                  <a:moveTo>
                    <a:pt x="0" y="524255"/>
                  </a:moveTo>
                  <a:lnTo>
                    <a:pt x="1620012" y="524255"/>
                  </a:lnTo>
                  <a:lnTo>
                    <a:pt x="1620012" y="0"/>
                  </a:lnTo>
                  <a:lnTo>
                    <a:pt x="0" y="0"/>
                  </a:lnTo>
                  <a:lnTo>
                    <a:pt x="0" y="524255"/>
                  </a:lnTo>
                  <a:close/>
                </a:path>
              </a:pathLst>
            </a:custGeom>
            <a:ln w="6096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393186" y="1581149"/>
              <a:ext cx="2341245" cy="2879090"/>
            </a:xfrm>
            <a:custGeom>
              <a:avLst/>
              <a:gdLst/>
              <a:ahLst/>
              <a:cxnLst/>
              <a:rect l="l" t="t" r="r" b="b"/>
              <a:pathLst>
                <a:path w="2341245" h="2879090">
                  <a:moveTo>
                    <a:pt x="2340864" y="0"/>
                  </a:moveTo>
                  <a:lnTo>
                    <a:pt x="0" y="0"/>
                  </a:lnTo>
                  <a:lnTo>
                    <a:pt x="0" y="2878836"/>
                  </a:lnTo>
                  <a:lnTo>
                    <a:pt x="2340864" y="2878836"/>
                  </a:lnTo>
                  <a:lnTo>
                    <a:pt x="2340864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393186" y="1581149"/>
              <a:ext cx="2341245" cy="2879090"/>
            </a:xfrm>
            <a:custGeom>
              <a:avLst/>
              <a:gdLst/>
              <a:ahLst/>
              <a:cxnLst/>
              <a:rect l="l" t="t" r="r" b="b"/>
              <a:pathLst>
                <a:path w="2341245" h="2879090">
                  <a:moveTo>
                    <a:pt x="0" y="2878836"/>
                  </a:moveTo>
                  <a:lnTo>
                    <a:pt x="2340864" y="2878836"/>
                  </a:lnTo>
                  <a:lnTo>
                    <a:pt x="2340864" y="0"/>
                  </a:lnTo>
                  <a:lnTo>
                    <a:pt x="0" y="0"/>
                  </a:lnTo>
                  <a:lnTo>
                    <a:pt x="0" y="2878836"/>
                  </a:lnTo>
                  <a:close/>
                </a:path>
              </a:pathLst>
            </a:custGeom>
            <a:ln w="1981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223253" y="1581149"/>
              <a:ext cx="2339340" cy="2879090"/>
            </a:xfrm>
            <a:custGeom>
              <a:avLst/>
              <a:gdLst/>
              <a:ahLst/>
              <a:cxnLst/>
              <a:rect l="l" t="t" r="r" b="b"/>
              <a:pathLst>
                <a:path w="2339340" h="2879090">
                  <a:moveTo>
                    <a:pt x="2339340" y="0"/>
                  </a:moveTo>
                  <a:lnTo>
                    <a:pt x="0" y="0"/>
                  </a:lnTo>
                  <a:lnTo>
                    <a:pt x="0" y="2878836"/>
                  </a:lnTo>
                  <a:lnTo>
                    <a:pt x="2339340" y="2878836"/>
                  </a:lnTo>
                  <a:lnTo>
                    <a:pt x="2339340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6223253" y="1581149"/>
              <a:ext cx="2339340" cy="2879090"/>
            </a:xfrm>
            <a:custGeom>
              <a:avLst/>
              <a:gdLst/>
              <a:ahLst/>
              <a:cxnLst/>
              <a:rect l="l" t="t" r="r" b="b"/>
              <a:pathLst>
                <a:path w="2339340" h="2879090">
                  <a:moveTo>
                    <a:pt x="0" y="2878836"/>
                  </a:moveTo>
                  <a:lnTo>
                    <a:pt x="2339340" y="2878836"/>
                  </a:lnTo>
                  <a:lnTo>
                    <a:pt x="2339340" y="0"/>
                  </a:lnTo>
                  <a:lnTo>
                    <a:pt x="0" y="0"/>
                  </a:lnTo>
                  <a:lnTo>
                    <a:pt x="0" y="2878836"/>
                  </a:lnTo>
                  <a:close/>
                </a:path>
              </a:pathLst>
            </a:custGeom>
            <a:ln w="1981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9053322" y="1581149"/>
              <a:ext cx="2339340" cy="2879090"/>
            </a:xfrm>
            <a:custGeom>
              <a:avLst/>
              <a:gdLst/>
              <a:ahLst/>
              <a:cxnLst/>
              <a:rect l="l" t="t" r="r" b="b"/>
              <a:pathLst>
                <a:path w="2339340" h="2879090">
                  <a:moveTo>
                    <a:pt x="2339339" y="0"/>
                  </a:moveTo>
                  <a:lnTo>
                    <a:pt x="0" y="0"/>
                  </a:lnTo>
                  <a:lnTo>
                    <a:pt x="0" y="2878836"/>
                  </a:lnTo>
                  <a:lnTo>
                    <a:pt x="2339339" y="2878836"/>
                  </a:lnTo>
                  <a:lnTo>
                    <a:pt x="2339339" y="0"/>
                  </a:lnTo>
                  <a:close/>
                </a:path>
              </a:pathLst>
            </a:custGeom>
            <a:solidFill>
              <a:srgbClr val="A4A4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9053322" y="1581149"/>
              <a:ext cx="2339340" cy="2879090"/>
            </a:xfrm>
            <a:custGeom>
              <a:avLst/>
              <a:gdLst/>
              <a:ahLst/>
              <a:cxnLst/>
              <a:rect l="l" t="t" r="r" b="b"/>
              <a:pathLst>
                <a:path w="2339340" h="2879090">
                  <a:moveTo>
                    <a:pt x="0" y="2878836"/>
                  </a:moveTo>
                  <a:lnTo>
                    <a:pt x="2339339" y="2878836"/>
                  </a:lnTo>
                  <a:lnTo>
                    <a:pt x="2339339" y="0"/>
                  </a:lnTo>
                  <a:lnTo>
                    <a:pt x="0" y="0"/>
                  </a:lnTo>
                  <a:lnTo>
                    <a:pt x="0" y="2878836"/>
                  </a:lnTo>
                  <a:close/>
                </a:path>
              </a:pathLst>
            </a:custGeom>
            <a:ln w="1981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730752" y="1336547"/>
              <a:ext cx="1618488" cy="524255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3730752" y="1336547"/>
              <a:ext cx="1618615" cy="524510"/>
            </a:xfrm>
            <a:custGeom>
              <a:avLst/>
              <a:gdLst/>
              <a:ahLst/>
              <a:cxnLst/>
              <a:rect l="l" t="t" r="r" b="b"/>
              <a:pathLst>
                <a:path w="1618614" h="524510">
                  <a:moveTo>
                    <a:pt x="0" y="524255"/>
                  </a:moveTo>
                  <a:lnTo>
                    <a:pt x="1618488" y="524255"/>
                  </a:lnTo>
                  <a:lnTo>
                    <a:pt x="1618488" y="0"/>
                  </a:lnTo>
                  <a:lnTo>
                    <a:pt x="0" y="0"/>
                  </a:lnTo>
                  <a:lnTo>
                    <a:pt x="0" y="524255"/>
                  </a:lnTo>
                  <a:close/>
                </a:path>
              </a:pathLst>
            </a:custGeom>
            <a:ln w="6095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1113231" y="1381709"/>
            <a:ext cx="404939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816860" algn="l"/>
              </a:tabLst>
            </a:pPr>
            <a:r>
              <a:rPr sz="2400" b="1" spc="-10" dirty="0">
                <a:latin typeface="微軟正黑體"/>
                <a:cs typeface="微軟正黑體"/>
              </a:rPr>
              <a:t>基本資</a:t>
            </a:r>
            <a:r>
              <a:rPr sz="2400" b="1" spc="-50" dirty="0">
                <a:latin typeface="微軟正黑體"/>
                <a:cs typeface="微軟正黑體"/>
              </a:rPr>
              <a:t>料</a:t>
            </a:r>
            <a:r>
              <a:rPr sz="2400" b="1" dirty="0">
                <a:latin typeface="微軟正黑體"/>
                <a:cs typeface="微軟正黑體"/>
              </a:rPr>
              <a:t>	</a:t>
            </a:r>
            <a:r>
              <a:rPr sz="2400" b="1" spc="-10" dirty="0">
                <a:latin typeface="微軟正黑體"/>
                <a:cs typeface="微軟正黑體"/>
              </a:rPr>
              <a:t>修課紀</a:t>
            </a:r>
            <a:r>
              <a:rPr sz="2400" b="1" spc="-50" dirty="0">
                <a:latin typeface="微軟正黑體"/>
                <a:cs typeface="微軟正黑體"/>
              </a:rPr>
              <a:t>錄</a:t>
            </a:r>
            <a:endParaRPr sz="2400">
              <a:latin typeface="微軟正黑體"/>
              <a:cs typeface="微軟正黑體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6411340" y="1333372"/>
            <a:ext cx="1792605" cy="530860"/>
            <a:chOff x="6411340" y="1333372"/>
            <a:chExt cx="1792605" cy="530860"/>
          </a:xfrm>
        </p:grpSpPr>
        <p:pic>
          <p:nvPicPr>
            <p:cNvPr id="21" name="object 2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14515" y="1336547"/>
              <a:ext cx="1786128" cy="524255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6414515" y="1336547"/>
              <a:ext cx="1786255" cy="524510"/>
            </a:xfrm>
            <a:custGeom>
              <a:avLst/>
              <a:gdLst/>
              <a:ahLst/>
              <a:cxnLst/>
              <a:rect l="l" t="t" r="r" b="b"/>
              <a:pathLst>
                <a:path w="1786254" h="524510">
                  <a:moveTo>
                    <a:pt x="0" y="524255"/>
                  </a:moveTo>
                  <a:lnTo>
                    <a:pt x="1786128" y="524255"/>
                  </a:lnTo>
                  <a:lnTo>
                    <a:pt x="1786128" y="0"/>
                  </a:lnTo>
                  <a:lnTo>
                    <a:pt x="0" y="0"/>
                  </a:lnTo>
                  <a:lnTo>
                    <a:pt x="0" y="524255"/>
                  </a:lnTo>
                  <a:close/>
                </a:path>
              </a:pathLst>
            </a:custGeom>
            <a:ln w="6096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6531609" y="1412189"/>
            <a:ext cx="155257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20" dirty="0">
                <a:latin typeface="微軟正黑體"/>
                <a:cs typeface="微軟正黑體"/>
              </a:rPr>
              <a:t>課程學習成果</a:t>
            </a:r>
            <a:endParaRPr sz="2000">
              <a:latin typeface="微軟正黑體"/>
              <a:cs typeface="微軟正黑體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9430384" y="1333372"/>
            <a:ext cx="1624965" cy="530860"/>
            <a:chOff x="9430384" y="1333372"/>
            <a:chExt cx="1624965" cy="530860"/>
          </a:xfrm>
        </p:grpSpPr>
        <p:pic>
          <p:nvPicPr>
            <p:cNvPr id="25" name="object 2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433559" y="1336547"/>
              <a:ext cx="1618488" cy="524255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9433559" y="1336547"/>
              <a:ext cx="1618615" cy="524510"/>
            </a:xfrm>
            <a:custGeom>
              <a:avLst/>
              <a:gdLst/>
              <a:ahLst/>
              <a:cxnLst/>
              <a:rect l="l" t="t" r="r" b="b"/>
              <a:pathLst>
                <a:path w="1618615" h="524510">
                  <a:moveTo>
                    <a:pt x="0" y="524255"/>
                  </a:moveTo>
                  <a:lnTo>
                    <a:pt x="1618488" y="524255"/>
                  </a:lnTo>
                  <a:lnTo>
                    <a:pt x="1618488" y="0"/>
                  </a:lnTo>
                  <a:lnTo>
                    <a:pt x="0" y="0"/>
                  </a:lnTo>
                  <a:lnTo>
                    <a:pt x="0" y="524255"/>
                  </a:lnTo>
                  <a:close/>
                </a:path>
              </a:pathLst>
            </a:custGeom>
            <a:ln w="6095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9621139" y="1381709"/>
            <a:ext cx="124460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20" dirty="0">
                <a:latin typeface="微軟正黑體"/>
                <a:cs typeface="微軟正黑體"/>
              </a:rPr>
              <a:t>多元表現</a:t>
            </a:r>
            <a:endParaRPr sz="2400">
              <a:latin typeface="微軟正黑體"/>
              <a:cs typeface="微軟正黑體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836549" y="2189988"/>
            <a:ext cx="9834880" cy="1938655"/>
            <a:chOff x="836549" y="2189988"/>
            <a:chExt cx="9834880" cy="1938655"/>
          </a:xfrm>
        </p:grpSpPr>
        <p:pic>
          <p:nvPicPr>
            <p:cNvPr id="29" name="object 2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83208" y="2189988"/>
              <a:ext cx="900684" cy="845819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090415" y="2199132"/>
              <a:ext cx="899160" cy="845820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917436" y="2197608"/>
              <a:ext cx="900683" cy="847344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771888" y="2189988"/>
              <a:ext cx="899159" cy="854963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39724" y="3279648"/>
              <a:ext cx="1786127" cy="845819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839724" y="3279648"/>
              <a:ext cx="1786255" cy="845819"/>
            </a:xfrm>
            <a:custGeom>
              <a:avLst/>
              <a:gdLst/>
              <a:ahLst/>
              <a:cxnLst/>
              <a:rect l="l" t="t" r="r" b="b"/>
              <a:pathLst>
                <a:path w="1786255" h="845820">
                  <a:moveTo>
                    <a:pt x="0" y="845819"/>
                  </a:moveTo>
                  <a:lnTo>
                    <a:pt x="1786127" y="845819"/>
                  </a:lnTo>
                  <a:lnTo>
                    <a:pt x="1786127" y="0"/>
                  </a:lnTo>
                  <a:lnTo>
                    <a:pt x="0" y="0"/>
                  </a:lnTo>
                  <a:lnTo>
                    <a:pt x="0" y="845819"/>
                  </a:lnTo>
                  <a:close/>
                </a:path>
              </a:pathLst>
            </a:custGeom>
            <a:ln w="6096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object 35"/>
          <p:cNvSpPr txBox="1"/>
          <p:nvPr/>
        </p:nvSpPr>
        <p:spPr>
          <a:xfrm>
            <a:off x="839724" y="3279647"/>
            <a:ext cx="1786255" cy="845819"/>
          </a:xfrm>
          <a:prstGeom prst="rect">
            <a:avLst/>
          </a:prstGeom>
        </p:spPr>
        <p:txBody>
          <a:bodyPr vert="horz" wrap="square" lIns="0" tIns="177165" rIns="0" bIns="0" rtlCol="0">
            <a:spAutoFit/>
          </a:bodyPr>
          <a:lstStyle/>
          <a:p>
            <a:pPr marL="358140">
              <a:lnSpc>
                <a:spcPct val="100000"/>
              </a:lnSpc>
              <a:spcBef>
                <a:spcPts val="1395"/>
              </a:spcBef>
            </a:pPr>
            <a:r>
              <a:rPr sz="1400" spc="-10" dirty="0">
                <a:latin typeface="Microsoft YaHei"/>
                <a:cs typeface="Microsoft YaHei"/>
              </a:rPr>
              <a:t>學生學籍資料</a:t>
            </a:r>
            <a:endParaRPr sz="1400">
              <a:latin typeface="Microsoft YaHei"/>
              <a:cs typeface="Microsoft YaHei"/>
            </a:endParaRPr>
          </a:p>
          <a:p>
            <a:pPr marL="387350">
              <a:lnSpc>
                <a:spcPct val="100000"/>
              </a:lnSpc>
              <a:spcBef>
                <a:spcPts val="505"/>
              </a:spcBef>
            </a:pPr>
            <a:r>
              <a:rPr sz="1400" spc="-20" dirty="0">
                <a:latin typeface="Microsoft YaHei"/>
                <a:cs typeface="Microsoft YaHei"/>
              </a:rPr>
              <a:t>(含幹部紀錄)</a:t>
            </a:r>
            <a:endParaRPr sz="1400">
              <a:latin typeface="Microsoft YaHei"/>
              <a:cs typeface="Microsoft YaHei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3593465" y="3276472"/>
            <a:ext cx="1928495" cy="852169"/>
            <a:chOff x="3593465" y="3276472"/>
            <a:chExt cx="1928495" cy="852169"/>
          </a:xfrm>
        </p:grpSpPr>
        <p:pic>
          <p:nvPicPr>
            <p:cNvPr id="37" name="object 3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596640" y="3279647"/>
              <a:ext cx="1921764" cy="845819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3596640" y="3279647"/>
              <a:ext cx="1922145" cy="845819"/>
            </a:xfrm>
            <a:custGeom>
              <a:avLst/>
              <a:gdLst/>
              <a:ahLst/>
              <a:cxnLst/>
              <a:rect l="l" t="t" r="r" b="b"/>
              <a:pathLst>
                <a:path w="1922145" h="845820">
                  <a:moveTo>
                    <a:pt x="0" y="845819"/>
                  </a:moveTo>
                  <a:lnTo>
                    <a:pt x="1921764" y="845819"/>
                  </a:lnTo>
                  <a:lnTo>
                    <a:pt x="1921764" y="0"/>
                  </a:lnTo>
                  <a:lnTo>
                    <a:pt x="0" y="0"/>
                  </a:lnTo>
                  <a:lnTo>
                    <a:pt x="0" y="845819"/>
                  </a:lnTo>
                  <a:close/>
                </a:path>
              </a:pathLst>
            </a:custGeom>
            <a:ln w="6096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9" name="object 39"/>
          <p:cNvSpPr txBox="1"/>
          <p:nvPr/>
        </p:nvSpPr>
        <p:spPr>
          <a:xfrm>
            <a:off x="3596640" y="3279647"/>
            <a:ext cx="1922145" cy="845819"/>
          </a:xfrm>
          <a:prstGeom prst="rect">
            <a:avLst/>
          </a:prstGeom>
        </p:spPr>
        <p:txBody>
          <a:bodyPr vert="horz" wrap="square" lIns="0" tIns="177165" rIns="0" bIns="0" rtlCol="0">
            <a:spAutoFit/>
          </a:bodyPr>
          <a:lstStyle/>
          <a:p>
            <a:pPr marL="68580">
              <a:lnSpc>
                <a:spcPct val="100000"/>
              </a:lnSpc>
              <a:spcBef>
                <a:spcPts val="1395"/>
              </a:spcBef>
            </a:pPr>
            <a:r>
              <a:rPr sz="1400" spc="-5" dirty="0">
                <a:latin typeface="Microsoft YaHei"/>
                <a:cs typeface="Microsoft YaHei"/>
              </a:rPr>
              <a:t>修習科目學分數和學業</a:t>
            </a:r>
            <a:endParaRPr sz="1400">
              <a:latin typeface="Microsoft YaHei"/>
              <a:cs typeface="Microsoft YaHei"/>
            </a:endParaRPr>
          </a:p>
          <a:p>
            <a:pPr marL="158750">
              <a:lnSpc>
                <a:spcPct val="100000"/>
              </a:lnSpc>
              <a:spcBef>
                <a:spcPts val="505"/>
              </a:spcBef>
            </a:pPr>
            <a:r>
              <a:rPr sz="1400" spc="-10" dirty="0">
                <a:latin typeface="Microsoft YaHei"/>
                <a:cs typeface="Microsoft YaHei"/>
              </a:rPr>
              <a:t>成績、課程諮詢紀錄</a:t>
            </a:r>
            <a:endParaRPr sz="1400">
              <a:latin typeface="Microsoft YaHei"/>
              <a:cs typeface="Microsoft YaHei"/>
            </a:endParaRPr>
          </a:p>
        </p:txBody>
      </p:sp>
      <p:pic>
        <p:nvPicPr>
          <p:cNvPr id="40" name="object 4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6498335" y="3279647"/>
            <a:ext cx="1786127" cy="845819"/>
          </a:xfrm>
          <a:prstGeom prst="rect">
            <a:avLst/>
          </a:prstGeom>
        </p:spPr>
      </p:pic>
      <p:sp>
        <p:nvSpPr>
          <p:cNvPr id="41" name="object 41"/>
          <p:cNvSpPr txBox="1"/>
          <p:nvPr/>
        </p:nvSpPr>
        <p:spPr>
          <a:xfrm>
            <a:off x="6498335" y="3279647"/>
            <a:ext cx="1786255" cy="845819"/>
          </a:xfrm>
          <a:prstGeom prst="rect">
            <a:avLst/>
          </a:prstGeom>
          <a:ln w="6096">
            <a:solidFill>
              <a:srgbClr val="4471C4"/>
            </a:solidFill>
          </a:ln>
        </p:spPr>
        <p:txBody>
          <a:bodyPr vert="horz" wrap="square" lIns="0" tIns="177165" rIns="0" bIns="0" rtlCol="0">
            <a:spAutoFit/>
          </a:bodyPr>
          <a:lstStyle/>
          <a:p>
            <a:pPr marL="120650">
              <a:lnSpc>
                <a:spcPct val="100000"/>
              </a:lnSpc>
              <a:spcBef>
                <a:spcPts val="1395"/>
              </a:spcBef>
            </a:pPr>
            <a:r>
              <a:rPr sz="1400" spc="-15" dirty="0">
                <a:latin typeface="Microsoft YaHei"/>
                <a:cs typeface="Microsoft YaHei"/>
              </a:rPr>
              <a:t>修習科目(具學分數)</a:t>
            </a:r>
            <a:endParaRPr sz="1400">
              <a:latin typeface="Microsoft YaHei"/>
              <a:cs typeface="Microsoft YaHei"/>
            </a:endParaRPr>
          </a:p>
          <a:p>
            <a:pPr marL="91440">
              <a:lnSpc>
                <a:spcPct val="100000"/>
              </a:lnSpc>
              <a:spcBef>
                <a:spcPts val="505"/>
              </a:spcBef>
            </a:pPr>
            <a:r>
              <a:rPr sz="1400" spc="-10" dirty="0">
                <a:latin typeface="Microsoft YaHei"/>
                <a:cs typeface="Microsoft YaHei"/>
              </a:rPr>
              <a:t>作業作品或書面報告</a:t>
            </a:r>
            <a:endParaRPr sz="1400">
              <a:latin typeface="Microsoft YaHei"/>
              <a:cs typeface="Microsoft YaHei"/>
            </a:endParaRPr>
          </a:p>
        </p:txBody>
      </p:sp>
      <p:grpSp>
        <p:nvGrpSpPr>
          <p:cNvPr id="42" name="object 42"/>
          <p:cNvGrpSpPr/>
          <p:nvPr/>
        </p:nvGrpSpPr>
        <p:grpSpPr>
          <a:xfrm>
            <a:off x="9346565" y="3276472"/>
            <a:ext cx="1792605" cy="852169"/>
            <a:chOff x="9346565" y="3276472"/>
            <a:chExt cx="1792605" cy="852169"/>
          </a:xfrm>
        </p:grpSpPr>
        <p:pic>
          <p:nvPicPr>
            <p:cNvPr id="43" name="object 4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349740" y="3279647"/>
              <a:ext cx="1786127" cy="845819"/>
            </a:xfrm>
            <a:prstGeom prst="rect">
              <a:avLst/>
            </a:prstGeom>
          </p:spPr>
        </p:pic>
        <p:sp>
          <p:nvSpPr>
            <p:cNvPr id="44" name="object 44"/>
            <p:cNvSpPr/>
            <p:nvPr/>
          </p:nvSpPr>
          <p:spPr>
            <a:xfrm>
              <a:off x="9349740" y="3279647"/>
              <a:ext cx="1786255" cy="845819"/>
            </a:xfrm>
            <a:custGeom>
              <a:avLst/>
              <a:gdLst/>
              <a:ahLst/>
              <a:cxnLst/>
              <a:rect l="l" t="t" r="r" b="b"/>
              <a:pathLst>
                <a:path w="1786254" h="845820">
                  <a:moveTo>
                    <a:pt x="0" y="845819"/>
                  </a:moveTo>
                  <a:lnTo>
                    <a:pt x="1786127" y="845819"/>
                  </a:lnTo>
                  <a:lnTo>
                    <a:pt x="1786127" y="0"/>
                  </a:lnTo>
                  <a:lnTo>
                    <a:pt x="0" y="0"/>
                  </a:lnTo>
                  <a:lnTo>
                    <a:pt x="0" y="845819"/>
                  </a:lnTo>
                  <a:close/>
                </a:path>
              </a:pathLst>
            </a:custGeom>
            <a:ln w="6096">
              <a:solidFill>
                <a:srgbClr val="A4A4A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5" name="object 45"/>
          <p:cNvSpPr txBox="1"/>
          <p:nvPr/>
        </p:nvSpPr>
        <p:spPr>
          <a:xfrm>
            <a:off x="9349740" y="3279647"/>
            <a:ext cx="1786255" cy="845819"/>
          </a:xfrm>
          <a:prstGeom prst="rect">
            <a:avLst/>
          </a:prstGeom>
        </p:spPr>
        <p:txBody>
          <a:bodyPr vert="horz" wrap="square" lIns="0" tIns="17716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1395"/>
              </a:spcBef>
            </a:pPr>
            <a:r>
              <a:rPr sz="1400" spc="-10" dirty="0">
                <a:latin typeface="Microsoft YaHei"/>
                <a:cs typeface="Microsoft YaHei"/>
              </a:rPr>
              <a:t>彈性學習時間、團體</a:t>
            </a:r>
            <a:endParaRPr sz="1400" dirty="0">
              <a:latin typeface="Microsoft YaHei"/>
              <a:cs typeface="Microsoft YaHei"/>
            </a:endParaRPr>
          </a:p>
          <a:p>
            <a:pPr marL="92075">
              <a:lnSpc>
                <a:spcPct val="100000"/>
              </a:lnSpc>
              <a:spcBef>
                <a:spcPts val="505"/>
              </a:spcBef>
            </a:pPr>
            <a:r>
              <a:rPr sz="1400" spc="-15" dirty="0">
                <a:latin typeface="Microsoft YaHei"/>
                <a:cs typeface="Microsoft YaHei"/>
              </a:rPr>
              <a:t>活動時間及其他表現</a:t>
            </a:r>
            <a:endParaRPr sz="1400" dirty="0">
              <a:latin typeface="Microsoft YaHei"/>
              <a:cs typeface="Microsoft YaHei"/>
            </a:endParaRPr>
          </a:p>
        </p:txBody>
      </p:sp>
      <p:grpSp>
        <p:nvGrpSpPr>
          <p:cNvPr id="46" name="object 46"/>
          <p:cNvGrpSpPr/>
          <p:nvPr/>
        </p:nvGrpSpPr>
        <p:grpSpPr>
          <a:xfrm>
            <a:off x="4011167" y="4600955"/>
            <a:ext cx="4063365" cy="1339850"/>
            <a:chOff x="4011167" y="4600955"/>
            <a:chExt cx="4063365" cy="1339850"/>
          </a:xfrm>
        </p:grpSpPr>
        <p:pic>
          <p:nvPicPr>
            <p:cNvPr id="47" name="object 4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011167" y="4600955"/>
              <a:ext cx="1103376" cy="1197864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969251" y="4607051"/>
              <a:ext cx="534924" cy="1319784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455408" y="4620767"/>
              <a:ext cx="618744" cy="1319784"/>
            </a:xfrm>
            <a:prstGeom prst="rect">
              <a:avLst/>
            </a:prstGeom>
          </p:spPr>
        </p:pic>
      </p:grpSp>
      <p:sp>
        <p:nvSpPr>
          <p:cNvPr id="50" name="object 50"/>
          <p:cNvSpPr txBox="1"/>
          <p:nvPr/>
        </p:nvSpPr>
        <p:spPr>
          <a:xfrm>
            <a:off x="4023105" y="5943396"/>
            <a:ext cx="109537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20" dirty="0">
                <a:latin typeface="Microsoft YaHei"/>
                <a:cs typeface="Microsoft YaHei"/>
              </a:rPr>
              <a:t>學校負責登錄</a:t>
            </a:r>
            <a:endParaRPr sz="1400">
              <a:latin typeface="Microsoft YaHei"/>
              <a:cs typeface="Microsoft YaHei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6965442" y="5956808"/>
            <a:ext cx="109537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" dirty="0">
                <a:latin typeface="Microsoft YaHei"/>
                <a:cs typeface="Microsoft YaHei"/>
              </a:rPr>
              <a:t>學生自己上傳</a:t>
            </a:r>
            <a:endParaRPr sz="1400">
              <a:latin typeface="Microsoft YaHei"/>
              <a:cs typeface="Microsoft YaHei"/>
            </a:endParaRPr>
          </a:p>
        </p:txBody>
      </p:sp>
      <p:grpSp>
        <p:nvGrpSpPr>
          <p:cNvPr id="52" name="object 52"/>
          <p:cNvGrpSpPr/>
          <p:nvPr/>
        </p:nvGrpSpPr>
        <p:grpSpPr>
          <a:xfrm>
            <a:off x="9709404" y="4588764"/>
            <a:ext cx="1104900" cy="1333500"/>
            <a:chOff x="9709404" y="4588764"/>
            <a:chExt cx="1104900" cy="1333500"/>
          </a:xfrm>
        </p:grpSpPr>
        <p:pic>
          <p:nvPicPr>
            <p:cNvPr id="53" name="object 53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9709404" y="4588764"/>
              <a:ext cx="533400" cy="1319784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0194036" y="4602480"/>
              <a:ext cx="620268" cy="1319784"/>
            </a:xfrm>
            <a:prstGeom prst="rect">
              <a:avLst/>
            </a:prstGeom>
          </p:spPr>
        </p:pic>
      </p:grpSp>
      <p:sp>
        <p:nvSpPr>
          <p:cNvPr id="55" name="object 55"/>
          <p:cNvSpPr txBox="1"/>
          <p:nvPr/>
        </p:nvSpPr>
        <p:spPr>
          <a:xfrm>
            <a:off x="9705213" y="5938215"/>
            <a:ext cx="109537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" dirty="0">
                <a:latin typeface="Microsoft YaHei"/>
                <a:cs typeface="Microsoft YaHei"/>
              </a:rPr>
              <a:t>學生自己上傳</a:t>
            </a:r>
            <a:endParaRPr sz="1400">
              <a:latin typeface="Microsoft YaHei"/>
              <a:cs typeface="Microsoft YaHei"/>
            </a:endParaRPr>
          </a:p>
        </p:txBody>
      </p:sp>
      <p:pic>
        <p:nvPicPr>
          <p:cNvPr id="56" name="object 56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082039" y="4584191"/>
            <a:ext cx="1104899" cy="1197864"/>
          </a:xfrm>
          <a:prstGeom prst="rect">
            <a:avLst/>
          </a:prstGeom>
        </p:spPr>
      </p:pic>
      <p:sp>
        <p:nvSpPr>
          <p:cNvPr id="57" name="object 57"/>
          <p:cNvSpPr txBox="1"/>
          <p:nvPr/>
        </p:nvSpPr>
        <p:spPr>
          <a:xfrm>
            <a:off x="1094638" y="5926632"/>
            <a:ext cx="109537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" dirty="0">
                <a:latin typeface="Microsoft YaHei"/>
                <a:cs typeface="Microsoft YaHei"/>
              </a:rPr>
              <a:t>學校負責登錄</a:t>
            </a:r>
            <a:endParaRPr sz="1400">
              <a:latin typeface="Microsoft YaHei"/>
              <a:cs typeface="Microsoft YaHe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6350" y="-7874"/>
            <a:ext cx="12198350" cy="6866255"/>
            <a:chOff x="-6350" y="-7874"/>
            <a:chExt cx="12198350" cy="6866255"/>
          </a:xfrm>
        </p:grpSpPr>
        <p:sp>
          <p:nvSpPr>
            <p:cNvPr id="3" name="object 3"/>
            <p:cNvSpPr/>
            <p:nvPr/>
          </p:nvSpPr>
          <p:spPr>
            <a:xfrm>
              <a:off x="224028" y="0"/>
              <a:ext cx="266700" cy="1188720"/>
            </a:xfrm>
            <a:custGeom>
              <a:avLst/>
              <a:gdLst/>
              <a:ahLst/>
              <a:cxnLst/>
              <a:rect l="l" t="t" r="r" b="b"/>
              <a:pathLst>
                <a:path w="266700" h="1188720">
                  <a:moveTo>
                    <a:pt x="115811" y="0"/>
                  </a:moveTo>
                  <a:lnTo>
                    <a:pt x="0" y="0"/>
                  </a:lnTo>
                  <a:lnTo>
                    <a:pt x="0" y="1188720"/>
                  </a:lnTo>
                  <a:lnTo>
                    <a:pt x="115811" y="1188720"/>
                  </a:lnTo>
                  <a:lnTo>
                    <a:pt x="115811" y="0"/>
                  </a:lnTo>
                  <a:close/>
                </a:path>
                <a:path w="266700" h="1188720">
                  <a:moveTo>
                    <a:pt x="266700" y="0"/>
                  </a:moveTo>
                  <a:lnTo>
                    <a:pt x="150876" y="0"/>
                  </a:lnTo>
                  <a:lnTo>
                    <a:pt x="150876" y="1188720"/>
                  </a:lnTo>
                  <a:lnTo>
                    <a:pt x="266700" y="1188720"/>
                  </a:lnTo>
                  <a:lnTo>
                    <a:pt x="266700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94944" y="1188720"/>
              <a:ext cx="4680585" cy="0"/>
            </a:xfrm>
            <a:custGeom>
              <a:avLst/>
              <a:gdLst/>
              <a:ahLst/>
              <a:cxnLst/>
              <a:rect l="l" t="t" r="r" b="b"/>
              <a:pathLst>
                <a:path w="4680585">
                  <a:moveTo>
                    <a:pt x="0" y="0"/>
                  </a:moveTo>
                  <a:lnTo>
                    <a:pt x="4680458" y="0"/>
                  </a:lnTo>
                </a:path>
              </a:pathLst>
            </a:custGeom>
            <a:ln w="6096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774293" y="89662"/>
            <a:ext cx="673735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5" dirty="0">
                <a:solidFill>
                  <a:srgbClr val="000000"/>
                </a:solidFill>
              </a:rPr>
              <a:t>學生學習歷程檔案蒐集方式</a:t>
            </a:r>
            <a:endParaRPr sz="4400"/>
          </a:p>
        </p:txBody>
      </p:sp>
      <p:grpSp>
        <p:nvGrpSpPr>
          <p:cNvPr id="6" name="object 6"/>
          <p:cNvGrpSpPr/>
          <p:nvPr/>
        </p:nvGrpSpPr>
        <p:grpSpPr>
          <a:xfrm>
            <a:off x="7223506" y="2391155"/>
            <a:ext cx="3697604" cy="3538854"/>
            <a:chOff x="7223506" y="2391155"/>
            <a:chExt cx="3697604" cy="3538854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380220" y="2391155"/>
              <a:ext cx="1540763" cy="3538728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33666" y="2657093"/>
              <a:ext cx="1985772" cy="1453895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7233666" y="2657093"/>
              <a:ext cx="1986280" cy="1454150"/>
            </a:xfrm>
            <a:custGeom>
              <a:avLst/>
              <a:gdLst/>
              <a:ahLst/>
              <a:cxnLst/>
              <a:rect l="l" t="t" r="r" b="b"/>
              <a:pathLst>
                <a:path w="1986279" h="1454150">
                  <a:moveTo>
                    <a:pt x="0" y="294766"/>
                  </a:moveTo>
                  <a:lnTo>
                    <a:pt x="1279398" y="294766"/>
                  </a:lnTo>
                  <a:lnTo>
                    <a:pt x="1279398" y="0"/>
                  </a:lnTo>
                  <a:lnTo>
                    <a:pt x="1985772" y="726947"/>
                  </a:lnTo>
                  <a:lnTo>
                    <a:pt x="1279398" y="1453895"/>
                  </a:lnTo>
                  <a:lnTo>
                    <a:pt x="1279398" y="1159128"/>
                  </a:lnTo>
                  <a:lnTo>
                    <a:pt x="0" y="1159128"/>
                  </a:lnTo>
                  <a:lnTo>
                    <a:pt x="0" y="294766"/>
                  </a:lnTo>
                  <a:close/>
                </a:path>
              </a:pathLst>
            </a:custGeom>
            <a:ln w="1981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7926451" y="3216401"/>
            <a:ext cx="53467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25" dirty="0">
                <a:latin typeface="Microsoft YaHei"/>
                <a:cs typeface="Microsoft YaHei"/>
              </a:rPr>
              <a:t>提交</a:t>
            </a:r>
            <a:endParaRPr sz="2000">
              <a:latin typeface="Microsoft YaHei"/>
              <a:cs typeface="Microsoft YaHe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550163" y="3102864"/>
            <a:ext cx="4532630" cy="2056130"/>
            <a:chOff x="550163" y="3102864"/>
            <a:chExt cx="4532630" cy="2056130"/>
          </a:xfrm>
        </p:grpSpPr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50163" y="3102864"/>
              <a:ext cx="842772" cy="2034539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15212" y="3122676"/>
              <a:ext cx="978408" cy="2036064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542793" y="3262122"/>
              <a:ext cx="2529840" cy="1213103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2542793" y="3262122"/>
              <a:ext cx="2529840" cy="1213485"/>
            </a:xfrm>
            <a:custGeom>
              <a:avLst/>
              <a:gdLst/>
              <a:ahLst/>
              <a:cxnLst/>
              <a:rect l="l" t="t" r="r" b="b"/>
              <a:pathLst>
                <a:path w="2529840" h="1213485">
                  <a:moveTo>
                    <a:pt x="0" y="206882"/>
                  </a:moveTo>
                  <a:lnTo>
                    <a:pt x="1940433" y="206882"/>
                  </a:lnTo>
                  <a:lnTo>
                    <a:pt x="1940433" y="0"/>
                  </a:lnTo>
                  <a:lnTo>
                    <a:pt x="2529840" y="606551"/>
                  </a:lnTo>
                  <a:lnTo>
                    <a:pt x="1940433" y="1213103"/>
                  </a:lnTo>
                  <a:lnTo>
                    <a:pt x="1940433" y="1006220"/>
                  </a:lnTo>
                  <a:lnTo>
                    <a:pt x="0" y="1006220"/>
                  </a:lnTo>
                  <a:lnTo>
                    <a:pt x="0" y="206882"/>
                  </a:lnTo>
                  <a:close/>
                </a:path>
              </a:pathLst>
            </a:custGeom>
            <a:ln w="1981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3345941" y="3700398"/>
            <a:ext cx="53467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25" dirty="0">
                <a:latin typeface="Microsoft YaHei"/>
                <a:cs typeface="Microsoft YaHei"/>
              </a:rPr>
              <a:t>上傳</a:t>
            </a:r>
            <a:endParaRPr sz="2000">
              <a:latin typeface="Microsoft YaHei"/>
              <a:cs typeface="Microsoft YaHei"/>
            </a:endParaRPr>
          </a:p>
        </p:txBody>
      </p:sp>
      <p:pic>
        <p:nvPicPr>
          <p:cNvPr id="17" name="object 1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703819" y="4172711"/>
            <a:ext cx="944879" cy="1025651"/>
          </a:xfrm>
          <a:prstGeom prst="rect">
            <a:avLst/>
          </a:prstGeom>
        </p:spPr>
      </p:pic>
      <p:sp>
        <p:nvSpPr>
          <p:cNvPr id="18" name="object 18"/>
          <p:cNvSpPr txBox="1"/>
          <p:nvPr/>
        </p:nvSpPr>
        <p:spPr>
          <a:xfrm>
            <a:off x="7624318" y="5199786"/>
            <a:ext cx="1095375" cy="5803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30000"/>
              </a:lnSpc>
              <a:spcBef>
                <a:spcPts val="95"/>
              </a:spcBef>
            </a:pPr>
            <a:r>
              <a:rPr sz="1400" b="1" spc="-10" dirty="0">
                <a:latin typeface="Microsoft YaHei"/>
                <a:cs typeface="Microsoft YaHei"/>
              </a:rPr>
              <a:t>由學校在規定的時間內提交</a:t>
            </a:r>
            <a:endParaRPr sz="1400">
              <a:latin typeface="Microsoft YaHei"/>
              <a:cs typeface="Microsoft YaHei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3162045" y="4605273"/>
            <a:ext cx="2367280" cy="1207770"/>
            <a:chOff x="3162045" y="4605273"/>
            <a:chExt cx="2367280" cy="1207770"/>
          </a:xfrm>
        </p:grpSpPr>
        <p:pic>
          <p:nvPicPr>
            <p:cNvPr id="20" name="object 2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172205" y="4615433"/>
              <a:ext cx="2346960" cy="1187196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3172205" y="4615433"/>
              <a:ext cx="2346960" cy="1187450"/>
            </a:xfrm>
            <a:custGeom>
              <a:avLst/>
              <a:gdLst/>
              <a:ahLst/>
              <a:cxnLst/>
              <a:rect l="l" t="t" r="r" b="b"/>
              <a:pathLst>
                <a:path w="2346960" h="1187450">
                  <a:moveTo>
                    <a:pt x="0" y="240665"/>
                  </a:moveTo>
                  <a:lnTo>
                    <a:pt x="1770253" y="240665"/>
                  </a:lnTo>
                  <a:lnTo>
                    <a:pt x="1770253" y="0"/>
                  </a:lnTo>
                  <a:lnTo>
                    <a:pt x="2346960" y="593598"/>
                  </a:lnTo>
                  <a:lnTo>
                    <a:pt x="1770253" y="1187196"/>
                  </a:lnTo>
                  <a:lnTo>
                    <a:pt x="1770253" y="946531"/>
                  </a:lnTo>
                  <a:lnTo>
                    <a:pt x="0" y="946531"/>
                  </a:lnTo>
                  <a:lnTo>
                    <a:pt x="0" y="240665"/>
                  </a:lnTo>
                  <a:close/>
                </a:path>
              </a:pathLst>
            </a:custGeom>
            <a:ln w="1981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3905758" y="5041138"/>
            <a:ext cx="53467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25" dirty="0">
                <a:latin typeface="Microsoft YaHei"/>
                <a:cs typeface="Microsoft YaHei"/>
              </a:rPr>
              <a:t>勾選</a:t>
            </a:r>
            <a:endParaRPr sz="2000">
              <a:latin typeface="Microsoft YaHei"/>
              <a:cs typeface="Microsoft YaHei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495300" y="1318260"/>
            <a:ext cx="6535420" cy="4488180"/>
            <a:chOff x="495300" y="1318260"/>
            <a:chExt cx="6535420" cy="4488180"/>
          </a:xfrm>
        </p:grpSpPr>
        <p:pic>
          <p:nvPicPr>
            <p:cNvPr id="24" name="object 2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286755" y="1318260"/>
              <a:ext cx="1743455" cy="4221480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95300" y="5113019"/>
              <a:ext cx="736092" cy="693420"/>
            </a:xfrm>
            <a:prstGeom prst="rect">
              <a:avLst/>
            </a:prstGeom>
          </p:spPr>
        </p:pic>
      </p:grpSp>
      <p:sp>
        <p:nvSpPr>
          <p:cNvPr id="26" name="object 26"/>
          <p:cNvSpPr txBox="1"/>
          <p:nvPr/>
        </p:nvSpPr>
        <p:spPr>
          <a:xfrm>
            <a:off x="1268730" y="5201792"/>
            <a:ext cx="109537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solidFill>
                  <a:srgbClr val="FF0000"/>
                </a:solidFill>
                <a:latin typeface="Microsoft YaHei"/>
                <a:cs typeface="Microsoft YaHei"/>
              </a:rPr>
              <a:t>課程學習成果</a:t>
            </a:r>
            <a:endParaRPr sz="1400">
              <a:latin typeface="Microsoft YaHei"/>
              <a:cs typeface="Microsoft YaHe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268730" y="5415178"/>
            <a:ext cx="141351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solidFill>
                  <a:srgbClr val="7E5F00"/>
                </a:solidFill>
                <a:latin typeface="Microsoft YaHei"/>
                <a:cs typeface="Microsoft YaHei"/>
              </a:rPr>
              <a:t>(經任課教師認證)</a:t>
            </a:r>
            <a:endParaRPr sz="1400">
              <a:latin typeface="Microsoft YaHei"/>
              <a:cs typeface="Microsoft YaHei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443483" y="938783"/>
            <a:ext cx="1438910" cy="5518785"/>
            <a:chOff x="443483" y="938783"/>
            <a:chExt cx="1438910" cy="5518785"/>
          </a:xfrm>
        </p:grpSpPr>
        <p:pic>
          <p:nvPicPr>
            <p:cNvPr id="29" name="object 2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139951" y="5751575"/>
              <a:ext cx="742187" cy="705612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43483" y="938783"/>
              <a:ext cx="1386840" cy="1504188"/>
            </a:xfrm>
            <a:prstGeom prst="rect">
              <a:avLst/>
            </a:prstGeom>
          </p:spPr>
        </p:pic>
      </p:grpSp>
      <p:sp>
        <p:nvSpPr>
          <p:cNvPr id="31" name="object 31"/>
          <p:cNvSpPr txBox="1"/>
          <p:nvPr/>
        </p:nvSpPr>
        <p:spPr>
          <a:xfrm>
            <a:off x="1932813" y="5965647"/>
            <a:ext cx="73914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5" dirty="0">
                <a:solidFill>
                  <a:srgbClr val="FF0000"/>
                </a:solidFill>
                <a:latin typeface="Microsoft YaHei"/>
                <a:cs typeface="Microsoft YaHei"/>
              </a:rPr>
              <a:t>多元表現</a:t>
            </a:r>
            <a:endParaRPr sz="1400">
              <a:latin typeface="Microsoft YaHei"/>
              <a:cs typeface="Microsoft YaHe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2655570" y="1424177"/>
            <a:ext cx="73914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5" dirty="0">
                <a:solidFill>
                  <a:srgbClr val="7E5F00"/>
                </a:solidFill>
                <a:latin typeface="Microsoft YaHei"/>
                <a:cs typeface="Microsoft YaHei"/>
              </a:rPr>
              <a:t>基本資料</a:t>
            </a:r>
            <a:endParaRPr sz="1400">
              <a:latin typeface="Microsoft YaHei"/>
              <a:cs typeface="Microsoft YaHei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1905000" y="1194816"/>
            <a:ext cx="3178175" cy="1718310"/>
            <a:chOff x="1905000" y="1194816"/>
            <a:chExt cx="3178175" cy="1718310"/>
          </a:xfrm>
        </p:grpSpPr>
        <p:pic>
          <p:nvPicPr>
            <p:cNvPr id="34" name="object 3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905000" y="1194816"/>
              <a:ext cx="717804" cy="675131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221229" y="1715262"/>
              <a:ext cx="2851404" cy="1187196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2221229" y="1715262"/>
              <a:ext cx="2851785" cy="1187450"/>
            </a:xfrm>
            <a:custGeom>
              <a:avLst/>
              <a:gdLst/>
              <a:ahLst/>
              <a:cxnLst/>
              <a:rect l="l" t="t" r="r" b="b"/>
              <a:pathLst>
                <a:path w="2851785" h="1187450">
                  <a:moveTo>
                    <a:pt x="0" y="240664"/>
                  </a:moveTo>
                  <a:lnTo>
                    <a:pt x="2274697" y="240664"/>
                  </a:lnTo>
                  <a:lnTo>
                    <a:pt x="2274697" y="0"/>
                  </a:lnTo>
                  <a:lnTo>
                    <a:pt x="2851404" y="593598"/>
                  </a:lnTo>
                  <a:lnTo>
                    <a:pt x="2274697" y="1187196"/>
                  </a:lnTo>
                  <a:lnTo>
                    <a:pt x="2274697" y="946530"/>
                  </a:lnTo>
                  <a:lnTo>
                    <a:pt x="0" y="946530"/>
                  </a:lnTo>
                  <a:lnTo>
                    <a:pt x="0" y="240664"/>
                  </a:lnTo>
                  <a:close/>
                </a:path>
              </a:pathLst>
            </a:custGeom>
            <a:ln w="1981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7" name="object 37"/>
          <p:cNvSpPr txBox="1"/>
          <p:nvPr/>
        </p:nvSpPr>
        <p:spPr>
          <a:xfrm>
            <a:off x="3207257" y="2140712"/>
            <a:ext cx="53467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25" dirty="0">
                <a:latin typeface="Microsoft YaHei"/>
                <a:cs typeface="Microsoft YaHei"/>
              </a:rPr>
              <a:t>登錄</a:t>
            </a:r>
            <a:endParaRPr sz="2000">
              <a:latin typeface="Microsoft YaHei"/>
              <a:cs typeface="Microsoft YaHei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4222750" y="1409445"/>
            <a:ext cx="73914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5" dirty="0">
                <a:solidFill>
                  <a:srgbClr val="7E5F00"/>
                </a:solidFill>
                <a:latin typeface="Microsoft YaHei"/>
                <a:cs typeface="Microsoft YaHei"/>
              </a:rPr>
              <a:t>修課記錄</a:t>
            </a:r>
            <a:endParaRPr sz="1400">
              <a:latin typeface="Microsoft YaHei"/>
              <a:cs typeface="Microsoft YaHei"/>
            </a:endParaRPr>
          </a:p>
        </p:txBody>
      </p:sp>
      <p:grpSp>
        <p:nvGrpSpPr>
          <p:cNvPr id="39" name="object 39"/>
          <p:cNvGrpSpPr/>
          <p:nvPr/>
        </p:nvGrpSpPr>
        <p:grpSpPr>
          <a:xfrm>
            <a:off x="2609088" y="1200911"/>
            <a:ext cx="1582420" cy="1343025"/>
            <a:chOff x="2609088" y="1200911"/>
            <a:chExt cx="1582420" cy="1343025"/>
          </a:xfrm>
        </p:grpSpPr>
        <p:pic>
          <p:nvPicPr>
            <p:cNvPr id="40" name="object 40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479291" y="1200911"/>
              <a:ext cx="711708" cy="669036"/>
            </a:xfrm>
            <a:prstGeom prst="rect">
              <a:avLst/>
            </a:prstGeom>
          </p:spPr>
        </p:pic>
        <p:sp>
          <p:nvSpPr>
            <p:cNvPr id="41" name="object 41"/>
            <p:cNvSpPr/>
            <p:nvPr/>
          </p:nvSpPr>
          <p:spPr>
            <a:xfrm>
              <a:off x="2609088" y="2066544"/>
              <a:ext cx="487680" cy="477520"/>
            </a:xfrm>
            <a:custGeom>
              <a:avLst/>
              <a:gdLst/>
              <a:ahLst/>
              <a:cxnLst/>
              <a:rect l="l" t="t" r="r" b="b"/>
              <a:pathLst>
                <a:path w="487680" h="477519">
                  <a:moveTo>
                    <a:pt x="243839" y="0"/>
                  </a:moveTo>
                  <a:lnTo>
                    <a:pt x="194711" y="4846"/>
                  </a:lnTo>
                  <a:lnTo>
                    <a:pt x="148947" y="18746"/>
                  </a:lnTo>
                  <a:lnTo>
                    <a:pt x="107528" y="40739"/>
                  </a:lnTo>
                  <a:lnTo>
                    <a:pt x="71437" y="69865"/>
                  </a:lnTo>
                  <a:lnTo>
                    <a:pt x="41656" y="105165"/>
                  </a:lnTo>
                  <a:lnTo>
                    <a:pt x="19169" y="145678"/>
                  </a:lnTo>
                  <a:lnTo>
                    <a:pt x="4955" y="190445"/>
                  </a:lnTo>
                  <a:lnTo>
                    <a:pt x="0" y="238505"/>
                  </a:lnTo>
                  <a:lnTo>
                    <a:pt x="4955" y="286566"/>
                  </a:lnTo>
                  <a:lnTo>
                    <a:pt x="19169" y="331333"/>
                  </a:lnTo>
                  <a:lnTo>
                    <a:pt x="41656" y="371846"/>
                  </a:lnTo>
                  <a:lnTo>
                    <a:pt x="71437" y="407146"/>
                  </a:lnTo>
                  <a:lnTo>
                    <a:pt x="107528" y="436272"/>
                  </a:lnTo>
                  <a:lnTo>
                    <a:pt x="148947" y="458265"/>
                  </a:lnTo>
                  <a:lnTo>
                    <a:pt x="194711" y="472165"/>
                  </a:lnTo>
                  <a:lnTo>
                    <a:pt x="243839" y="477011"/>
                  </a:lnTo>
                  <a:lnTo>
                    <a:pt x="292968" y="472165"/>
                  </a:lnTo>
                  <a:lnTo>
                    <a:pt x="338732" y="458265"/>
                  </a:lnTo>
                  <a:lnTo>
                    <a:pt x="380151" y="436272"/>
                  </a:lnTo>
                  <a:lnTo>
                    <a:pt x="416242" y="407146"/>
                  </a:lnTo>
                  <a:lnTo>
                    <a:pt x="446023" y="371846"/>
                  </a:lnTo>
                  <a:lnTo>
                    <a:pt x="468510" y="331333"/>
                  </a:lnTo>
                  <a:lnTo>
                    <a:pt x="482724" y="286566"/>
                  </a:lnTo>
                  <a:lnTo>
                    <a:pt x="487680" y="238505"/>
                  </a:lnTo>
                  <a:lnTo>
                    <a:pt x="482724" y="190445"/>
                  </a:lnTo>
                  <a:lnTo>
                    <a:pt x="468510" y="145678"/>
                  </a:lnTo>
                  <a:lnTo>
                    <a:pt x="446023" y="105165"/>
                  </a:lnTo>
                  <a:lnTo>
                    <a:pt x="416242" y="69865"/>
                  </a:lnTo>
                  <a:lnTo>
                    <a:pt x="380151" y="40739"/>
                  </a:lnTo>
                  <a:lnTo>
                    <a:pt x="338732" y="18746"/>
                  </a:lnTo>
                  <a:lnTo>
                    <a:pt x="292968" y="4846"/>
                  </a:lnTo>
                  <a:lnTo>
                    <a:pt x="243839" y="0"/>
                  </a:lnTo>
                  <a:close/>
                </a:path>
              </a:pathLst>
            </a:custGeom>
            <a:solidFill>
              <a:srgbClr val="BE9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2" name="object 42"/>
          <p:cNvSpPr txBox="1"/>
          <p:nvPr/>
        </p:nvSpPr>
        <p:spPr>
          <a:xfrm>
            <a:off x="2765298" y="2130044"/>
            <a:ext cx="17526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0" dirty="0">
                <a:solidFill>
                  <a:srgbClr val="FFFFFF"/>
                </a:solidFill>
                <a:latin typeface="Microsoft YaHei"/>
                <a:cs typeface="Microsoft YaHei"/>
              </a:rPr>
              <a:t>1</a:t>
            </a:r>
            <a:endParaRPr sz="2000">
              <a:latin typeface="Microsoft YaHei"/>
              <a:cs typeface="Microsoft YaHei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2782823" y="3653028"/>
            <a:ext cx="486409" cy="477520"/>
          </a:xfrm>
          <a:custGeom>
            <a:avLst/>
            <a:gdLst/>
            <a:ahLst/>
            <a:cxnLst/>
            <a:rect l="l" t="t" r="r" b="b"/>
            <a:pathLst>
              <a:path w="486410" h="477520">
                <a:moveTo>
                  <a:pt x="243077" y="0"/>
                </a:moveTo>
                <a:lnTo>
                  <a:pt x="194091" y="4846"/>
                </a:lnTo>
                <a:lnTo>
                  <a:pt x="148464" y="18746"/>
                </a:lnTo>
                <a:lnTo>
                  <a:pt x="107174" y="40739"/>
                </a:lnTo>
                <a:lnTo>
                  <a:pt x="71199" y="69865"/>
                </a:lnTo>
                <a:lnTo>
                  <a:pt x="41516" y="105165"/>
                </a:lnTo>
                <a:lnTo>
                  <a:pt x="19103" y="145678"/>
                </a:lnTo>
                <a:lnTo>
                  <a:pt x="4938" y="190445"/>
                </a:lnTo>
                <a:lnTo>
                  <a:pt x="0" y="238506"/>
                </a:lnTo>
                <a:lnTo>
                  <a:pt x="4938" y="286566"/>
                </a:lnTo>
                <a:lnTo>
                  <a:pt x="19103" y="331333"/>
                </a:lnTo>
                <a:lnTo>
                  <a:pt x="41516" y="371846"/>
                </a:lnTo>
                <a:lnTo>
                  <a:pt x="71199" y="407146"/>
                </a:lnTo>
                <a:lnTo>
                  <a:pt x="107174" y="436272"/>
                </a:lnTo>
                <a:lnTo>
                  <a:pt x="148464" y="458265"/>
                </a:lnTo>
                <a:lnTo>
                  <a:pt x="194091" y="472165"/>
                </a:lnTo>
                <a:lnTo>
                  <a:pt x="243077" y="477012"/>
                </a:lnTo>
                <a:lnTo>
                  <a:pt x="292064" y="472165"/>
                </a:lnTo>
                <a:lnTo>
                  <a:pt x="337691" y="458265"/>
                </a:lnTo>
                <a:lnTo>
                  <a:pt x="378981" y="436272"/>
                </a:lnTo>
                <a:lnTo>
                  <a:pt x="414956" y="407146"/>
                </a:lnTo>
                <a:lnTo>
                  <a:pt x="444639" y="371846"/>
                </a:lnTo>
                <a:lnTo>
                  <a:pt x="467052" y="331333"/>
                </a:lnTo>
                <a:lnTo>
                  <a:pt x="481217" y="286566"/>
                </a:lnTo>
                <a:lnTo>
                  <a:pt x="486155" y="238506"/>
                </a:lnTo>
                <a:lnTo>
                  <a:pt x="481217" y="190445"/>
                </a:lnTo>
                <a:lnTo>
                  <a:pt x="467052" y="145678"/>
                </a:lnTo>
                <a:lnTo>
                  <a:pt x="444639" y="105165"/>
                </a:lnTo>
                <a:lnTo>
                  <a:pt x="414956" y="69865"/>
                </a:lnTo>
                <a:lnTo>
                  <a:pt x="378981" y="40739"/>
                </a:lnTo>
                <a:lnTo>
                  <a:pt x="337691" y="18746"/>
                </a:lnTo>
                <a:lnTo>
                  <a:pt x="292064" y="4846"/>
                </a:lnTo>
                <a:lnTo>
                  <a:pt x="243077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 txBox="1"/>
          <p:nvPr/>
        </p:nvSpPr>
        <p:spPr>
          <a:xfrm>
            <a:off x="2938398" y="3716527"/>
            <a:ext cx="17526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0" dirty="0">
                <a:solidFill>
                  <a:srgbClr val="FFFFFF"/>
                </a:solidFill>
                <a:latin typeface="Microsoft YaHei"/>
                <a:cs typeface="Microsoft YaHei"/>
              </a:rPr>
              <a:t>2</a:t>
            </a:r>
            <a:endParaRPr sz="2000">
              <a:latin typeface="Microsoft YaHei"/>
              <a:cs typeface="Microsoft YaHei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3346703" y="5000244"/>
            <a:ext cx="486409" cy="477520"/>
          </a:xfrm>
          <a:custGeom>
            <a:avLst/>
            <a:gdLst/>
            <a:ahLst/>
            <a:cxnLst/>
            <a:rect l="l" t="t" r="r" b="b"/>
            <a:pathLst>
              <a:path w="486410" h="477520">
                <a:moveTo>
                  <a:pt x="243078" y="0"/>
                </a:moveTo>
                <a:lnTo>
                  <a:pt x="194091" y="4846"/>
                </a:lnTo>
                <a:lnTo>
                  <a:pt x="148464" y="18746"/>
                </a:lnTo>
                <a:lnTo>
                  <a:pt x="107174" y="40739"/>
                </a:lnTo>
                <a:lnTo>
                  <a:pt x="71199" y="69865"/>
                </a:lnTo>
                <a:lnTo>
                  <a:pt x="41516" y="105165"/>
                </a:lnTo>
                <a:lnTo>
                  <a:pt x="19103" y="145678"/>
                </a:lnTo>
                <a:lnTo>
                  <a:pt x="4938" y="190445"/>
                </a:lnTo>
                <a:lnTo>
                  <a:pt x="0" y="238505"/>
                </a:lnTo>
                <a:lnTo>
                  <a:pt x="4938" y="286566"/>
                </a:lnTo>
                <a:lnTo>
                  <a:pt x="19103" y="331333"/>
                </a:lnTo>
                <a:lnTo>
                  <a:pt x="41516" y="371846"/>
                </a:lnTo>
                <a:lnTo>
                  <a:pt x="71199" y="407146"/>
                </a:lnTo>
                <a:lnTo>
                  <a:pt x="107174" y="436272"/>
                </a:lnTo>
                <a:lnTo>
                  <a:pt x="148464" y="458265"/>
                </a:lnTo>
                <a:lnTo>
                  <a:pt x="194091" y="472165"/>
                </a:lnTo>
                <a:lnTo>
                  <a:pt x="243078" y="477011"/>
                </a:lnTo>
                <a:lnTo>
                  <a:pt x="292064" y="472165"/>
                </a:lnTo>
                <a:lnTo>
                  <a:pt x="337691" y="458265"/>
                </a:lnTo>
                <a:lnTo>
                  <a:pt x="378981" y="436272"/>
                </a:lnTo>
                <a:lnTo>
                  <a:pt x="414956" y="407146"/>
                </a:lnTo>
                <a:lnTo>
                  <a:pt x="444639" y="371846"/>
                </a:lnTo>
                <a:lnTo>
                  <a:pt x="467052" y="331333"/>
                </a:lnTo>
                <a:lnTo>
                  <a:pt x="481217" y="286566"/>
                </a:lnTo>
                <a:lnTo>
                  <a:pt x="486156" y="238505"/>
                </a:lnTo>
                <a:lnTo>
                  <a:pt x="481217" y="190445"/>
                </a:lnTo>
                <a:lnTo>
                  <a:pt x="467052" y="145678"/>
                </a:lnTo>
                <a:lnTo>
                  <a:pt x="444639" y="105165"/>
                </a:lnTo>
                <a:lnTo>
                  <a:pt x="414956" y="69865"/>
                </a:lnTo>
                <a:lnTo>
                  <a:pt x="378981" y="40739"/>
                </a:lnTo>
                <a:lnTo>
                  <a:pt x="337691" y="18746"/>
                </a:lnTo>
                <a:lnTo>
                  <a:pt x="292064" y="4846"/>
                </a:lnTo>
                <a:lnTo>
                  <a:pt x="243078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 txBox="1"/>
          <p:nvPr/>
        </p:nvSpPr>
        <p:spPr>
          <a:xfrm>
            <a:off x="3502533" y="5064378"/>
            <a:ext cx="17526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0" dirty="0">
                <a:solidFill>
                  <a:srgbClr val="FFFFFF"/>
                </a:solidFill>
                <a:latin typeface="Microsoft YaHei"/>
                <a:cs typeface="Microsoft YaHei"/>
              </a:rPr>
              <a:t>3</a:t>
            </a:r>
            <a:endParaRPr sz="2000">
              <a:latin typeface="Microsoft YaHei"/>
              <a:cs typeface="Microsoft YaHei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7324343" y="3185160"/>
            <a:ext cx="486409" cy="478790"/>
          </a:xfrm>
          <a:custGeom>
            <a:avLst/>
            <a:gdLst/>
            <a:ahLst/>
            <a:cxnLst/>
            <a:rect l="l" t="t" r="r" b="b"/>
            <a:pathLst>
              <a:path w="486409" h="478789">
                <a:moveTo>
                  <a:pt x="243077" y="0"/>
                </a:moveTo>
                <a:lnTo>
                  <a:pt x="194091" y="4858"/>
                </a:lnTo>
                <a:lnTo>
                  <a:pt x="148464" y="18794"/>
                </a:lnTo>
                <a:lnTo>
                  <a:pt x="107174" y="40846"/>
                </a:lnTo>
                <a:lnTo>
                  <a:pt x="71199" y="70056"/>
                </a:lnTo>
                <a:lnTo>
                  <a:pt x="41516" y="105463"/>
                </a:lnTo>
                <a:lnTo>
                  <a:pt x="19103" y="146107"/>
                </a:lnTo>
                <a:lnTo>
                  <a:pt x="4938" y="191029"/>
                </a:lnTo>
                <a:lnTo>
                  <a:pt x="0" y="239267"/>
                </a:lnTo>
                <a:lnTo>
                  <a:pt x="4938" y="287506"/>
                </a:lnTo>
                <a:lnTo>
                  <a:pt x="19103" y="332428"/>
                </a:lnTo>
                <a:lnTo>
                  <a:pt x="41516" y="373072"/>
                </a:lnTo>
                <a:lnTo>
                  <a:pt x="71199" y="408479"/>
                </a:lnTo>
                <a:lnTo>
                  <a:pt x="107174" y="437689"/>
                </a:lnTo>
                <a:lnTo>
                  <a:pt x="148464" y="459741"/>
                </a:lnTo>
                <a:lnTo>
                  <a:pt x="194091" y="473677"/>
                </a:lnTo>
                <a:lnTo>
                  <a:pt x="243077" y="478535"/>
                </a:lnTo>
                <a:lnTo>
                  <a:pt x="292064" y="473677"/>
                </a:lnTo>
                <a:lnTo>
                  <a:pt x="337691" y="459741"/>
                </a:lnTo>
                <a:lnTo>
                  <a:pt x="378981" y="437689"/>
                </a:lnTo>
                <a:lnTo>
                  <a:pt x="414956" y="408479"/>
                </a:lnTo>
                <a:lnTo>
                  <a:pt x="444639" y="373072"/>
                </a:lnTo>
                <a:lnTo>
                  <a:pt x="467052" y="332428"/>
                </a:lnTo>
                <a:lnTo>
                  <a:pt x="481217" y="287506"/>
                </a:lnTo>
                <a:lnTo>
                  <a:pt x="486155" y="239267"/>
                </a:lnTo>
                <a:lnTo>
                  <a:pt x="481217" y="191029"/>
                </a:lnTo>
                <a:lnTo>
                  <a:pt x="467052" y="146107"/>
                </a:lnTo>
                <a:lnTo>
                  <a:pt x="444639" y="105463"/>
                </a:lnTo>
                <a:lnTo>
                  <a:pt x="414956" y="70056"/>
                </a:lnTo>
                <a:lnTo>
                  <a:pt x="378981" y="40846"/>
                </a:lnTo>
                <a:lnTo>
                  <a:pt x="337691" y="18794"/>
                </a:lnTo>
                <a:lnTo>
                  <a:pt x="292064" y="4858"/>
                </a:lnTo>
                <a:lnTo>
                  <a:pt x="243077" y="0"/>
                </a:lnTo>
                <a:close/>
              </a:path>
            </a:pathLst>
          </a:custGeom>
          <a:solidFill>
            <a:srgbClr val="BE9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 txBox="1"/>
          <p:nvPr/>
        </p:nvSpPr>
        <p:spPr>
          <a:xfrm>
            <a:off x="7479918" y="3249295"/>
            <a:ext cx="17526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0" dirty="0">
                <a:solidFill>
                  <a:srgbClr val="FFFFFF"/>
                </a:solidFill>
                <a:latin typeface="Microsoft YaHei"/>
                <a:cs typeface="Microsoft YaHei"/>
              </a:rPr>
              <a:t>4</a:t>
            </a:r>
            <a:endParaRPr sz="2000">
              <a:latin typeface="Microsoft YaHei"/>
              <a:cs typeface="Microsoft YaHei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3070605" y="5647388"/>
            <a:ext cx="1808480" cy="843915"/>
          </a:xfrm>
          <a:prstGeom prst="rect">
            <a:avLst/>
          </a:prstGeom>
        </p:spPr>
        <p:txBody>
          <a:bodyPr vert="horz" wrap="square" lIns="0" tIns="768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5"/>
              </a:spcBef>
            </a:pPr>
            <a:r>
              <a:rPr sz="1400" b="1" spc="-15" dirty="0">
                <a:solidFill>
                  <a:srgbClr val="BE9000"/>
                </a:solidFill>
                <a:latin typeface="Microsoft YaHei"/>
                <a:cs typeface="Microsoft YaHei"/>
              </a:rPr>
              <a:t>學校在提交前會請同學</a:t>
            </a:r>
            <a:endParaRPr sz="1400">
              <a:latin typeface="Microsoft YaHei"/>
              <a:cs typeface="Microsoft YaHei"/>
            </a:endParaRPr>
          </a:p>
          <a:p>
            <a:pPr marL="12700" marR="361315">
              <a:lnSpc>
                <a:spcPct val="123000"/>
              </a:lnSpc>
              <a:spcBef>
                <a:spcPts val="120"/>
              </a:spcBef>
            </a:pPr>
            <a:r>
              <a:rPr sz="1400" b="1" spc="-10" dirty="0">
                <a:solidFill>
                  <a:srgbClr val="BE9000"/>
                </a:solidFill>
                <a:latin typeface="Microsoft YaHei"/>
                <a:cs typeface="Microsoft YaHei"/>
              </a:rPr>
              <a:t>勾選要提交的檔案</a:t>
            </a:r>
            <a:r>
              <a:rPr sz="1400" b="1" spc="-10" dirty="0">
                <a:solidFill>
                  <a:srgbClr val="FF0000"/>
                </a:solidFill>
                <a:latin typeface="Microsoft YaHei"/>
                <a:cs typeface="Microsoft YaHei"/>
              </a:rPr>
              <a:t>每學年提交</a:t>
            </a:r>
            <a:endParaRPr sz="1400">
              <a:latin typeface="Microsoft YaHei"/>
              <a:cs typeface="Microsoft YaHe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BE131293-682D-444A-9EDE-3EEB952F74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2694" y="1843554"/>
            <a:ext cx="10515600" cy="4351338"/>
          </a:xfrm>
        </p:spPr>
        <p:txBody>
          <a:bodyPr/>
          <a:lstStyle/>
          <a:p>
            <a:endParaRPr lang="zh-TW" altLang="en-US" dirty="0"/>
          </a:p>
        </p:txBody>
      </p:sp>
      <p:sp>
        <p:nvSpPr>
          <p:cNvPr id="4" name="object 120">
            <a:extLst>
              <a:ext uri="{FF2B5EF4-FFF2-40B4-BE49-F238E27FC236}">
                <a16:creationId xmlns:a16="http://schemas.microsoft.com/office/drawing/2014/main" id="{9AE08EEF-CD9F-48C1-AE18-9B62362B038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2694" y="-118969"/>
            <a:ext cx="10515600" cy="132556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10" dirty="0">
                <a:solidFill>
                  <a:srgbClr val="000000"/>
                </a:solidFill>
              </a:rPr>
              <a:t>學生學習歷程檔案</a:t>
            </a:r>
            <a:r>
              <a:rPr sz="4400" spc="-20" dirty="0">
                <a:solidFill>
                  <a:srgbClr val="0000CC"/>
                </a:solidFill>
              </a:rPr>
              <a:t>蒐集項目詳細內容</a:t>
            </a:r>
            <a:endParaRPr sz="4400" dirty="0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6F4D7884-0E6E-4DA2-90F5-6B35BEC384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113734"/>
            <a:ext cx="11205882" cy="5529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7450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200</Words>
  <Application>Microsoft Office PowerPoint</Application>
  <PresentationFormat>寬螢幕</PresentationFormat>
  <Paragraphs>52</Paragraphs>
  <Slides>52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52</vt:i4>
      </vt:variant>
    </vt:vector>
  </HeadingPairs>
  <TitlesOfParts>
    <vt:vector size="60" baseType="lpstr">
      <vt:lpstr>Arimo Bold</vt:lpstr>
      <vt:lpstr>Microsoft YaHei</vt:lpstr>
      <vt:lpstr>微軟正黑體</vt:lpstr>
      <vt:lpstr>微軟正黑體</vt:lpstr>
      <vt:lpstr>Arial</vt:lpstr>
      <vt:lpstr>Calibri</vt:lpstr>
      <vt:lpstr>Calibri Light</vt:lpstr>
      <vt:lpstr>Office 佈景主題</vt:lpstr>
      <vt:lpstr>「Book e young」  的學習歷程檔案</vt:lpstr>
      <vt:lpstr>PowerPoint 簡報</vt:lpstr>
      <vt:lpstr>PowerPoint 簡報</vt:lpstr>
      <vt:lpstr>PowerPoint 簡報</vt:lpstr>
      <vt:lpstr>PowerPoint 簡報</vt:lpstr>
      <vt:lpstr>學習歷程檔案可以做到</vt:lpstr>
      <vt:lpstr>學習歷程檔案蒐集的資料項目</vt:lpstr>
      <vt:lpstr>學生學習歷程檔案蒐集方式</vt:lpstr>
      <vt:lpstr>學生學習歷程檔案蒐集項目詳細內容</vt:lpstr>
      <vt:lpstr>PowerPoint 簡報</vt:lpstr>
      <vt:lpstr>學習歷程系統記錄 學生高中三年學習經歷與學習成果 (學生有帳號及密碼)</vt:lpstr>
      <vt:lpstr>學生怎麼準備學習歷程檔案資料</vt:lpstr>
      <vt:lpstr>針對課程學習成果的呈現形式，以及大學端的審查原則，提出六個主要的指引  (引自作伙學)</vt:lpstr>
      <vt:lpstr>PowerPoint 簡報</vt:lpstr>
      <vt:lpstr>PowerPoint 簡報</vt:lpstr>
      <vt:lpstr>PowerPoint 簡報</vt:lpstr>
      <vt:lpstr>PowerPoint 簡報</vt:lpstr>
      <vt:lpstr>PowerPoint 簡報</vt:lpstr>
      <vt:lpstr>理想的作品架構       (引自作伙學)</vt:lpstr>
      <vt:lpstr>大學怎麼看課程學習成果呈現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如何撰寫100字的自述內容？</vt:lpstr>
      <vt:lpstr>PowerPoint 簡報</vt:lpstr>
      <vt:lpstr>PowerPoint 簡報</vt:lpstr>
      <vt:lpstr>PowerPoint 簡報</vt:lpstr>
      <vt:lpstr>PowerPoint 簡報</vt:lpstr>
      <vt:lpstr>PowerPoint 簡報</vt:lpstr>
      <vt:lpstr>進階版：多元表現綜整</vt:lpstr>
      <vt:lpstr>PowerPoint 簡報</vt:lpstr>
      <vt:lpstr>把自己故事說的具體一點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紀錄自己豐富的 學習歷程檔案吧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「Book e young」  的學習歷程檔案</dc:title>
  <dc:creator>DFNB</dc:creator>
  <cp:lastModifiedBy>user</cp:lastModifiedBy>
  <cp:revision>9</cp:revision>
  <dcterms:created xsi:type="dcterms:W3CDTF">2024-11-11T14:42:06Z</dcterms:created>
  <dcterms:modified xsi:type="dcterms:W3CDTF">2026-02-24T08:07:14Z</dcterms:modified>
</cp:coreProperties>
</file>