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0" r:id="rId1"/>
  </p:sldMasterIdLst>
  <p:notesMasterIdLst>
    <p:notesMasterId r:id="rId62"/>
  </p:notesMasterIdLst>
  <p:sldIdLst>
    <p:sldId id="3113" r:id="rId2"/>
    <p:sldId id="2704" r:id="rId3"/>
    <p:sldId id="3042" r:id="rId4"/>
    <p:sldId id="3029" r:id="rId5"/>
    <p:sldId id="3032" r:id="rId6"/>
    <p:sldId id="3034" r:id="rId7"/>
    <p:sldId id="264" r:id="rId8"/>
    <p:sldId id="2884" r:id="rId9"/>
    <p:sldId id="3185" r:id="rId10"/>
    <p:sldId id="3193" r:id="rId11"/>
    <p:sldId id="3191" r:id="rId12"/>
    <p:sldId id="3192" r:id="rId13"/>
    <p:sldId id="3190" r:id="rId14"/>
    <p:sldId id="2710" r:id="rId15"/>
    <p:sldId id="3139" r:id="rId16"/>
    <p:sldId id="3140" r:id="rId17"/>
    <p:sldId id="2713" r:id="rId18"/>
    <p:sldId id="1893" r:id="rId19"/>
    <p:sldId id="2714" r:id="rId20"/>
    <p:sldId id="2742" r:id="rId21"/>
    <p:sldId id="3146" r:id="rId22"/>
    <p:sldId id="3194" r:id="rId23"/>
    <p:sldId id="443" r:id="rId24"/>
    <p:sldId id="383" r:id="rId25"/>
    <p:sldId id="384" r:id="rId26"/>
    <p:sldId id="2865" r:id="rId27"/>
    <p:sldId id="3137" r:id="rId28"/>
    <p:sldId id="3195" r:id="rId29"/>
    <p:sldId id="3199" r:id="rId30"/>
    <p:sldId id="3198" r:id="rId31"/>
    <p:sldId id="3197" r:id="rId32"/>
    <p:sldId id="3152" r:id="rId33"/>
    <p:sldId id="3153" r:id="rId34"/>
    <p:sldId id="3154" r:id="rId35"/>
    <p:sldId id="3155" r:id="rId36"/>
    <p:sldId id="3156" r:id="rId37"/>
    <p:sldId id="2758" r:id="rId38"/>
    <p:sldId id="2759" r:id="rId39"/>
    <p:sldId id="2760" r:id="rId40"/>
    <p:sldId id="2761" r:id="rId41"/>
    <p:sldId id="3109" r:id="rId42"/>
    <p:sldId id="3040" r:id="rId43"/>
    <p:sldId id="2762" r:id="rId44"/>
    <p:sldId id="2864" r:id="rId45"/>
    <p:sldId id="2739" r:id="rId46"/>
    <p:sldId id="3045" r:id="rId47"/>
    <p:sldId id="2747" r:id="rId48"/>
    <p:sldId id="2748" r:id="rId49"/>
    <p:sldId id="2749" r:id="rId50"/>
    <p:sldId id="3047" r:id="rId51"/>
    <p:sldId id="2750" r:id="rId52"/>
    <p:sldId id="2756" r:id="rId53"/>
    <p:sldId id="2751" r:id="rId54"/>
    <p:sldId id="2752" r:id="rId55"/>
    <p:sldId id="2753" r:id="rId56"/>
    <p:sldId id="2754" r:id="rId57"/>
    <p:sldId id="2755" r:id="rId58"/>
    <p:sldId id="3138" r:id="rId59"/>
    <p:sldId id="2763" r:id="rId60"/>
    <p:sldId id="2764" r:id="rId61"/>
  </p:sldIdLst>
  <p:sldSz cx="9144000" cy="5143500" type="screen16x9"/>
  <p:notesSz cx="9929813" cy="6799263"/>
  <p:embeddedFontLst>
    <p:embeddedFont>
      <p:font typeface="Anaheim" panose="02020500000000000000" charset="-120"/>
      <p:regular r:id="rId63"/>
      <p:bold r:id="rId64"/>
    </p:embeddedFont>
    <p:embeddedFont>
      <p:font typeface="Bebas Neue" panose="020B0606020202050201" pitchFamily="34" charset="0"/>
      <p:regular r:id="rId65"/>
    </p:embeddedFont>
    <p:embeddedFont>
      <p:font typeface="Microsoft JhengHei UI" panose="020B0604030504040204" pitchFamily="34" charset="-120"/>
      <p:regular r:id="rId66"/>
      <p:bold r:id="rId67"/>
    </p:embeddedFont>
    <p:embeddedFont>
      <p:font typeface="Playfair Display" panose="00000500000000000000" pitchFamily="2" charset="0"/>
      <p:regular r:id="rId68"/>
      <p:bold r:id="rId69"/>
      <p:italic r:id="rId70"/>
      <p:boldItalic r:id="rId71"/>
    </p:embeddedFont>
    <p:embeddedFont>
      <p:font typeface="微軟正黑體" panose="020B0604030504040204" pitchFamily="34" charset="-120"/>
      <p:regular r:id="rId72"/>
      <p:bold r:id="rId73"/>
    </p:embeddedFont>
    <p:embeddedFont>
      <p:font typeface="標楷體" panose="03000509000000000000" pitchFamily="65" charset="-120"/>
      <p:regular r:id="rId7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77E"/>
    <a:srgbClr val="0000FF"/>
    <a:srgbClr val="BF9100"/>
    <a:srgbClr val="886F1A"/>
    <a:srgbClr val="373D42"/>
    <a:srgbClr val="524E35"/>
    <a:srgbClr val="001B5C"/>
    <a:srgbClr val="9F9F9F"/>
    <a:srgbClr val="2A83C7"/>
    <a:srgbClr val="B247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E527C99-4EDC-49EF-A0ED-52657036A95F}">
  <a:tblStyle styleId="{AE527C99-4EDC-49EF-A0ED-52657036A95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4964898-6AA4-4ABD-AC9E-2BF8CBA8DC0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39" autoAdjust="0"/>
    <p:restoredTop sz="87707" autoAdjust="0"/>
  </p:normalViewPr>
  <p:slideViewPr>
    <p:cSldViewPr snapToGrid="0">
      <p:cViewPr varScale="1">
        <p:scale>
          <a:sx n="128" d="100"/>
          <a:sy n="128" d="100"/>
        </p:scale>
        <p:origin x="78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.fntdata"/><Relationship Id="rId68" Type="http://schemas.openxmlformats.org/officeDocument/2006/relationships/font" Target="fonts/font6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4.fntdata"/><Relationship Id="rId74" Type="http://schemas.openxmlformats.org/officeDocument/2006/relationships/font" Target="fonts/font12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2.fntdata"/><Relationship Id="rId69" Type="http://schemas.openxmlformats.org/officeDocument/2006/relationships/font" Target="fonts/font7.fntdata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70" Type="http://schemas.openxmlformats.org/officeDocument/2006/relationships/font" Target="fonts/font8.fntdata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3.fntdata"/><Relationship Id="rId73" Type="http://schemas.openxmlformats.org/officeDocument/2006/relationships/font" Target="fonts/font11.fntdata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font" Target="fonts/font9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SCHS\Desktop\&#23560;&#38988;&#35611;&#24231;&#36039;&#26009;\10702&#24646;&#27589;&#39640;&#20013;(&#33258;&#28982;&#25506;&#31350;&#33287;&#23526;&#20316;&#30340;&#27010;&#24565;&#33287;&#23526;&#38555;&#20316;&#27861;)0430\107&#22823;&#23416;&#20837;&#23416;&#21508;&#31649;&#36947;&#27604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24037;&#20316;\&#23560;&#38988;&#35611;&#24231;\11201-11301&#26126;&#24503;&#39640;&#20013;&#23478;&#38263;&#26085;(&#23416;&#32722;&#27511;&#31243;)0902\&#21443;&#32771;&#36039;&#26009;\&#12304;&#34920;7-2&#12305;113&#23416;&#24180;&#24230;&#26085;&#38291;&#23416;&#22763;&#29677;&#21508;&#38498;&#12289;&#31995;(&#32068;)&#12289;&#23416;&#20301;&#23416;&#31243;&#26032;&#29983;&#25307;&#29983;&#21517;&#38989;&#20998;&#37197;&#34920;-1130325&#20844;&#21578;&#29256;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38515;&#32946;&#20161;\Downloads\&#20844;&#21578;&#29256;-&#12304;&#34920;7-2&#12305;112&#23416;&#24180;&#24230;&#26085;&#38291;&#23416;&#22763;&#29677;&#21508;&#38498;&#12289;&#31995;(&#32068;)&#12289;&#23416;&#20301;&#23416;&#31243;&#26032;&#29983;&#25307;&#29983;&#21517;&#38989;&#20998;&#37197;&#34920;-111110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TW" sz="32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90</a:t>
            </a:r>
            <a:r>
              <a:rPr lang="zh-TW" altLang="en-US" sz="32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學年度</a:t>
            </a:r>
            <a:r>
              <a:rPr lang="en-US" altLang="zh-TW" sz="32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-88</a:t>
            </a:r>
            <a:r>
              <a:rPr lang="zh-TW" altLang="en-US" sz="32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課綱</a:t>
            </a:r>
          </a:p>
        </c:rich>
      </c:tx>
      <c:layout>
        <c:manualLayout>
          <c:xMode val="edge"/>
          <c:yMode val="edge"/>
          <c:x val="1.7253521126760551E-2"/>
          <c:y val="3.4893487154927509E-2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613849765258216E-2"/>
          <c:y val="0.20219433749082222"/>
          <c:w val="0.98386150234741787"/>
          <c:h val="0.79780566250917773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8CCF-4D82-AAC7-A9B6D3F50A1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8CCF-4D82-AAC7-A9B6D3F50A1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8CCF-4D82-AAC7-A9B6D3F50A1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8CCF-4D82-AAC7-A9B6D3F50A1C}"/>
              </c:ext>
            </c:extLst>
          </c:dPt>
          <c:dLbls>
            <c:dLbl>
              <c:idx val="0"/>
              <c:layout>
                <c:manualLayout>
                  <c:x val="-3.1808204872278291E-2"/>
                  <c:y val="-1.21600949542453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1FFAEF4-95DF-4E38-8106-A88E3AD97734}" type="CATEGORYNAME">
                      <a:rPr lang="zh-TW" altLang="en-US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pPr>
                        <a:defRPr sz="1000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[類別名稱]</a:t>
                    </a:fld>
                    <a:r>
                      <a:rPr lang="zh-TW" altLang="en-US" sz="1400" baseline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
</a:t>
                    </a:r>
                    <a:fld id="{E49DB71D-A509-4594-A489-A4F1CADB33EE}" type="PERCENTAGE">
                      <a:rPr lang="en-US" altLang="zh-TW" sz="1400" baseline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pPr>
                        <a:defRPr sz="1000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[百分比]</a:t>
                    </a:fld>
                    <a:endParaRPr lang="zh-TW" altLang="en-US" sz="1400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32981220657277"/>
                      <c:h val="0.167757149783305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CCF-4D82-AAC7-A9B6D3F50A1C}"/>
                </c:ext>
              </c:extLst>
            </c:dLbl>
            <c:dLbl>
              <c:idx val="1"/>
              <c:layout>
                <c:manualLayout>
                  <c:x val="2.0131360670585192E-2"/>
                  <c:y val="-3.712278153718174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425EC5F-FF59-40AF-B99E-62449234C30C}" type="CATEGORYNAME">
                      <a:rPr lang="zh-TW" altLang="en-US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pPr>
                        <a:defRPr sz="1000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[類別名稱]</a:t>
                    </a:fld>
                    <a:r>
                      <a:rPr lang="zh-TW" altLang="en-US" sz="1400" baseline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
</a:t>
                    </a:r>
                    <a:fld id="{29A1C705-AA85-4E7A-9680-2155A092CEC3}" type="PERCENTAGE">
                      <a:rPr lang="en-US" altLang="zh-TW" sz="1400" baseline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pPr>
                        <a:defRPr sz="1000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[百分比]</a:t>
                    </a:fld>
                    <a:endParaRPr lang="zh-TW" altLang="en-US" sz="1400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356807511737087"/>
                      <c:h val="0.1597048065937066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CCF-4D82-AAC7-A9B6D3F50A1C}"/>
                </c:ext>
              </c:extLst>
            </c:dLbl>
            <c:dLbl>
              <c:idx val="2"/>
              <c:layout>
                <c:manualLayout>
                  <c:x val="2.1490656537650997E-2"/>
                  <c:y val="3.114629437929532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94404ED-908E-4514-A28E-625F9F638D84}" type="CATEGORYNAME">
                      <a:rPr lang="zh-TW" altLang="en-US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pPr>
                        <a:defRPr sz="1000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[類別名稱]</a:t>
                    </a:fld>
                    <a:r>
                      <a:rPr lang="zh-TW" altLang="en-US" sz="1400" baseline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
</a:t>
                    </a:r>
                    <a:fld id="{C5C1D98F-1723-4FBF-A70D-700DC6A0A4A3}" type="PERCENTAGE">
                      <a:rPr lang="en-US" altLang="zh-TW" sz="1400" baseline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pPr>
                        <a:defRPr sz="1000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[百分比]</a:t>
                    </a:fld>
                    <a:endParaRPr lang="zh-TW" altLang="en-US" sz="1400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704225352112677"/>
                      <c:h val="0.116758976249180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8CCF-4D82-AAC7-A9B6D3F50A1C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26BB548-3687-45FC-B796-D71BE323648A}" type="CATEGORYNAME">
                      <a:rPr lang="zh-TW" altLang="en-US" sz="180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pPr>
                        <a:defRPr sz="1000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[類別名稱]</a:t>
                    </a:fld>
                    <a:r>
                      <a:rPr lang="zh-TW" altLang="en-US" sz="1800" baseline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
</a:t>
                    </a:r>
                    <a:fld id="{7929705B-80E4-4FB2-9417-3EA59BF9ECD1}" type="PERCENTAGE">
                      <a:rPr lang="en-US" altLang="zh-TW" sz="1800" baseline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pPr>
                        <a:defRPr sz="1000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[百分比]</a:t>
                    </a:fld>
                    <a:endParaRPr lang="zh-TW" altLang="en-US" sz="1800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8CCF-4D82-AAC7-A9B6D3F50A1C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'90年'!$B$1:$B$4</c:f>
              <c:strCache>
                <c:ptCount val="4"/>
                <c:pt idx="0">
                  <c:v>學校推薦</c:v>
                </c:pt>
                <c:pt idx="1">
                  <c:v>申請入學</c:v>
                </c:pt>
                <c:pt idx="2">
                  <c:v>其他管道</c:v>
                </c:pt>
                <c:pt idx="3">
                  <c:v>分發入學</c:v>
                </c:pt>
              </c:strCache>
            </c:strRef>
          </c:cat>
          <c:val>
            <c:numRef>
              <c:f>'90年'!$C$1:$C$4</c:f>
              <c:numCache>
                <c:formatCode>0.00%</c:formatCode>
                <c:ptCount val="4"/>
                <c:pt idx="0">
                  <c:v>0.10319071032534784</c:v>
                </c:pt>
                <c:pt idx="1">
                  <c:v>5.6533110157966311E-2</c:v>
                </c:pt>
                <c:pt idx="2">
                  <c:v>7.3553719008264462E-2</c:v>
                </c:pt>
                <c:pt idx="3">
                  <c:v>0.76672246050842141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CCF-4D82-AAC7-A9B6D3F50A1C}"/>
            </c:ext>
          </c:extLst>
        </c:ser>
        <c:dLbls>
          <c:dLblPos val="ctr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zh-TW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TW" sz="36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96</a:t>
            </a:r>
            <a:r>
              <a:rPr lang="zh-TW" altLang="en-US" sz="36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學年度</a:t>
            </a:r>
            <a:r>
              <a:rPr lang="en-US" altLang="zh-TW" sz="36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-88</a:t>
            </a:r>
            <a:r>
              <a:rPr lang="zh-TW" altLang="en-US" sz="36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課綱</a:t>
            </a:r>
          </a:p>
        </c:rich>
      </c:tx>
      <c:layout>
        <c:manualLayout>
          <c:xMode val="edge"/>
          <c:yMode val="edge"/>
          <c:x val="4.6057038009137775E-2"/>
          <c:y val="3.6736851020856311E-2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6975308641975308E-2"/>
          <c:y val="0.13221419406678397"/>
          <c:w val="0.96931090210945847"/>
          <c:h val="0.83941091533497303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5306-4F31-8C05-22B86288308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5306-4F31-8C05-22B86288308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5306-4F31-8C05-22B86288308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5306-4F31-8C05-22B86288308A}"/>
              </c:ext>
            </c:extLst>
          </c:dPt>
          <c:dLbls>
            <c:dLbl>
              <c:idx val="0"/>
              <c:layout>
                <c:manualLayout>
                  <c:x val="-6.8965000381478098E-2"/>
                  <c:y val="7.147394927906738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7E53F6D-0C10-4B75-B4A9-8D3629FD8106}" type="CATEGORYNAME">
                      <a:rPr lang="zh-TW" altLang="en-US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pPr>
                        <a:defRPr sz="1000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[類別名稱]</a:t>
                    </a:fld>
                    <a:r>
                      <a:rPr lang="zh-TW" altLang="en-US" sz="1400" baseline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
</a:t>
                    </a:r>
                    <a:fld id="{384E78B3-BCDB-4AA3-B325-27205ECA48C9}" type="PERCENTAGE">
                      <a:rPr lang="en-US" altLang="zh-TW" sz="1400" baseline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pPr>
                        <a:defRPr sz="1000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[百分比]</a:t>
                    </a:fld>
                    <a:endParaRPr lang="zh-TW" altLang="en-US" sz="1400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934642058391494"/>
                      <c:h val="0.1439800848757541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306-4F31-8C05-22B86288308A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AEB9AE3-6CFA-451D-9821-85FA60658E42}" type="CATEGORYNAME">
                      <a:rPr lang="zh-TW" altLang="en-US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pPr>
                        <a:defRPr sz="1000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[類別名稱]</a:t>
                    </a:fld>
                    <a:r>
                      <a:rPr lang="zh-TW" altLang="en-US" sz="1400" baseline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
</a:t>
                    </a:r>
                    <a:fld id="{5206DAEF-58C7-4B88-93B2-2C9C4D1B5AE3}" type="PERCENTAGE">
                      <a:rPr lang="en-US" altLang="zh-TW" sz="1400" baseline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pPr>
                        <a:defRPr sz="1000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[百分比]</a:t>
                    </a:fld>
                    <a:endParaRPr lang="zh-TW" altLang="en-US" sz="1400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306-4F31-8C05-22B86288308A}"/>
                </c:ext>
              </c:extLst>
            </c:dLbl>
            <c:dLbl>
              <c:idx val="2"/>
              <c:layout>
                <c:manualLayout>
                  <c:x val="-2.7876201041032514E-2"/>
                  <c:y val="-8.334869006652312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C115BE0-EEA4-4650-96F7-A441047FC34C}" type="CATEGORYNAME">
                      <a:rPr lang="zh-TW" altLang="en-US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pPr>
                        <a:defRPr sz="1000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[類別名稱]</a:t>
                    </a:fld>
                    <a:r>
                      <a:rPr lang="zh-TW" altLang="en-US" sz="1400" baseline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
</a:t>
                    </a:r>
                    <a:fld id="{9C7B2A1D-7CB6-405D-B0B2-799BCE977C7D}" type="PERCENTAGE">
                      <a:rPr lang="en-US" altLang="zh-TW" sz="1400" baseline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pPr>
                        <a:defRPr sz="1000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[百分比]</a:t>
                    </a:fld>
                    <a:endParaRPr lang="zh-TW" altLang="en-US" sz="1400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641246233109749"/>
                      <c:h val="0.1480044043029901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306-4F31-8C05-22B86288308A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A423DA3-90C8-4061-8D2C-9F888D9B3ED8}" type="CATEGORYNAME">
                      <a:rPr lang="zh-TW" altLang="en-US" sz="200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pPr>
                        <a:defRPr sz="1000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[類別名稱]</a:t>
                    </a:fld>
                    <a:r>
                      <a:rPr lang="zh-TW" altLang="en-US" sz="2000" baseline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
</a:t>
                    </a:r>
                    <a:fld id="{A6FD608D-1898-40BA-AA5C-1A2CBC022197}" type="PERCENTAGE">
                      <a:rPr lang="en-US" altLang="zh-TW" sz="2000" baseline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pPr>
                        <a:defRPr sz="1000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[百分比]</a:t>
                    </a:fld>
                    <a:endParaRPr lang="zh-TW" altLang="en-US" sz="2000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306-4F31-8C05-22B86288308A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工作表1!$B$1:$B$4</c:f>
              <c:strCache>
                <c:ptCount val="4"/>
                <c:pt idx="0">
                  <c:v>學校推薦</c:v>
                </c:pt>
                <c:pt idx="1">
                  <c:v>申請入學</c:v>
                </c:pt>
                <c:pt idx="2">
                  <c:v>其他管道</c:v>
                </c:pt>
                <c:pt idx="3">
                  <c:v>分發入學</c:v>
                </c:pt>
              </c:strCache>
            </c:strRef>
          </c:cat>
          <c:val>
            <c:numRef>
              <c:f>工作表1!$C$1:$C$4</c:f>
              <c:numCache>
                <c:formatCode>0.00%</c:formatCode>
                <c:ptCount val="4"/>
                <c:pt idx="0">
                  <c:v>8.9510561389683593E-2</c:v>
                </c:pt>
                <c:pt idx="1">
                  <c:v>0.18961677487879672</c:v>
                </c:pt>
                <c:pt idx="2">
                  <c:v>5.4965480616038238E-2</c:v>
                </c:pt>
                <c:pt idx="3">
                  <c:v>0.66590718311548147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306-4F31-8C05-22B86288308A}"/>
            </c:ext>
          </c:extLst>
        </c:ser>
        <c:dLbls>
          <c:dLblPos val="ctr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zh-TW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7CA-4F9C-9B39-86E2EF0A881C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3-B7CA-4F9C-9B39-86E2EF0A881C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5-B7CA-4F9C-9B39-86E2EF0A881C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7-B7CA-4F9C-9B39-86E2EF0A881C}"/>
              </c:ext>
            </c:extLst>
          </c:dPt>
          <c:dLbls>
            <c:dLbl>
              <c:idx val="0"/>
              <c:layout>
                <c:manualLayout>
                  <c:x val="-0.11793179381034961"/>
                  <c:y val="3.0557165319969443E-3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b="1"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a:t>0.54%</a:t>
                    </a:r>
                  </a:p>
                  <a:p>
                    <a:r>
                      <a:rPr lang="zh-TW" altLang="en-US" b="1"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a:t>特殊選才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7CA-4F9C-9B39-86E2EF0A881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zh-TW" b="1"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a:t>14.65%</a:t>
                    </a:r>
                  </a:p>
                  <a:p>
                    <a:r>
                      <a:rPr lang="zh-TW" altLang="en-US" b="1"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a:t>繁星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7CA-4F9C-9B39-86E2EF0A881C}"/>
                </c:ext>
              </c:extLst>
            </c:dLbl>
            <c:dLbl>
              <c:idx val="2"/>
              <c:layout>
                <c:manualLayout>
                  <c:x val="-0.20078410658402754"/>
                  <c:y val="-0.35763540397582944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b="1" dirty="0"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a:t>45.50%</a:t>
                    </a:r>
                  </a:p>
                  <a:p>
                    <a:r>
                      <a:rPr lang="zh-TW" altLang="en-US" b="1" dirty="0"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a:t>個人申請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7CA-4F9C-9B39-86E2EF0A881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zh-TW" b="1" dirty="0"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a:t>39.31%</a:t>
                    </a:r>
                  </a:p>
                  <a:p>
                    <a:r>
                      <a:rPr lang="zh-TW" altLang="en-US" b="1" dirty="0"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a:t>指考分發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B7CA-4F9C-9B39-86E2EF0A88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/>
                </a:pPr>
                <a:endParaRPr lang="zh-TW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工作表1!$A$2:$A$5</c:f>
              <c:strCache>
                <c:ptCount val="4"/>
                <c:pt idx="0">
                  <c:v>特殊選才</c:v>
                </c:pt>
                <c:pt idx="1">
                  <c:v>繁星</c:v>
                </c:pt>
                <c:pt idx="2">
                  <c:v>個人申請</c:v>
                </c:pt>
                <c:pt idx="3">
                  <c:v>指考分發</c:v>
                </c:pt>
              </c:strCache>
            </c:strRef>
          </c:cat>
          <c:val>
            <c:numRef>
              <c:f>工作表1!$C$2:$C$5</c:f>
              <c:numCache>
                <c:formatCode>0.00%</c:formatCode>
                <c:ptCount val="4"/>
                <c:pt idx="0">
                  <c:v>5.4129970447962077E-3</c:v>
                </c:pt>
                <c:pt idx="1">
                  <c:v>0.14654104612263608</c:v>
                </c:pt>
                <c:pt idx="2">
                  <c:v>0.45496483990207842</c:v>
                </c:pt>
                <c:pt idx="3">
                  <c:v>0.3930811169304893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7CA-4F9C-9B39-86E2EF0A881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9991322049294056E-4"/>
          <c:y val="0.10970266040688575"/>
          <c:w val="0.89560019788971701"/>
          <c:h val="0.89029733959311419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bg2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A3A1-4900-BCAD-A16930220950}"/>
              </c:ext>
            </c:extLst>
          </c:dPt>
          <c:dPt>
            <c:idx val="1"/>
            <c:bubble3D val="0"/>
            <c:spPr>
              <a:solidFill>
                <a:srgbClr val="57FF57"/>
              </a:solidFill>
            </c:spPr>
            <c:extLst>
              <c:ext xmlns:c16="http://schemas.microsoft.com/office/drawing/2014/chart" uri="{C3380CC4-5D6E-409C-BE32-E72D297353CC}">
                <c16:uniqueId val="{00000003-A3A1-4900-BCAD-A16930220950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5-A3A1-4900-BCAD-A16930220950}"/>
              </c:ext>
            </c:extLst>
          </c:dPt>
          <c:dPt>
            <c:idx val="3"/>
            <c:bubble3D val="0"/>
            <c:spPr>
              <a:solidFill>
                <a:srgbClr val="FD8BE2"/>
              </a:solidFill>
            </c:spPr>
            <c:extLst>
              <c:ext xmlns:c16="http://schemas.microsoft.com/office/drawing/2014/chart" uri="{C3380CC4-5D6E-409C-BE32-E72D297353CC}">
                <c16:uniqueId val="{00000007-A3A1-4900-BCAD-A16930220950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9-A3A1-4900-BCAD-A16930220950}"/>
              </c:ext>
            </c:extLst>
          </c:dPt>
          <c:dLbls>
            <c:dLbl>
              <c:idx val="0"/>
              <c:layout>
                <c:manualLayout>
                  <c:x val="-0.2038207313809296"/>
                  <c:y val="8.4955007824726134E-2"/>
                </c:manualLayout>
              </c:layout>
              <c:tx>
                <c:rich>
                  <a:bodyPr/>
                  <a:lstStyle/>
                  <a:p>
                    <a:r>
                      <a:rPr lang="zh-TW" altLang="en-US" sz="2200" b="1" dirty="0">
                        <a:solidFill>
                          <a:schemeClr val="bg1"/>
                        </a:solidFill>
                        <a:latin typeface="標楷體" pitchFamily="65" charset="-120"/>
                        <a:ea typeface="標楷體" pitchFamily="65" charset="-120"/>
                      </a:rPr>
                      <a:t>分發，</a:t>
                    </a:r>
                  </a:p>
                  <a:p>
                    <a:r>
                      <a:rPr lang="en-US" altLang="zh-TW" sz="2200" b="1" dirty="0">
                        <a:solidFill>
                          <a:schemeClr val="bg1"/>
                        </a:solidFill>
                        <a:latin typeface="標楷體" pitchFamily="65" charset="-120"/>
                        <a:ea typeface="標楷體" pitchFamily="65" charset="-120"/>
                      </a:rPr>
                      <a:t>23.29%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A3A1-4900-BCAD-A16930220950}"/>
                </c:ext>
              </c:extLst>
            </c:dLbl>
            <c:dLbl>
              <c:idx val="1"/>
              <c:layout>
                <c:manualLayout>
                  <c:x val="-0.16297069772345724"/>
                  <c:y val="-0.12767351330203444"/>
                </c:manualLayout>
              </c:layout>
              <c:tx>
                <c:rich>
                  <a:bodyPr/>
                  <a:lstStyle/>
                  <a:p>
                    <a:r>
                      <a:rPr lang="zh-TW" altLang="en-US" sz="2200" b="1">
                        <a:latin typeface="標楷體" pitchFamily="65" charset="-120"/>
                        <a:ea typeface="標楷體" pitchFamily="65" charset="-120"/>
                      </a:rPr>
                      <a:t>繁星，</a:t>
                    </a:r>
                  </a:p>
                  <a:p>
                    <a:r>
                      <a:rPr lang="en-US" altLang="zh-TW" sz="2200" b="1">
                        <a:latin typeface="標楷體" pitchFamily="65" charset="-120"/>
                        <a:ea typeface="標楷體" pitchFamily="65" charset="-120"/>
                      </a:rPr>
                      <a:t>17.06%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A3A1-4900-BCAD-A16930220950}"/>
                </c:ext>
              </c:extLst>
            </c:dLbl>
            <c:dLbl>
              <c:idx val="2"/>
              <c:layout>
                <c:manualLayout>
                  <c:x val="0.19908617934972139"/>
                  <c:y val="-0.1354994131455399"/>
                </c:manualLayout>
              </c:layout>
              <c:tx>
                <c:rich>
                  <a:bodyPr/>
                  <a:lstStyle/>
                  <a:p>
                    <a:r>
                      <a:rPr lang="zh-TW" altLang="en-US" sz="2200" b="1">
                        <a:latin typeface="標楷體" pitchFamily="65" charset="-120"/>
                        <a:ea typeface="標楷體" pitchFamily="65" charset="-120"/>
                      </a:rPr>
                      <a:t>申請，</a:t>
                    </a:r>
                  </a:p>
                  <a:p>
                    <a:r>
                      <a:rPr lang="en-US" altLang="zh-TW" sz="2200" b="1">
                        <a:latin typeface="標楷體" pitchFamily="65" charset="-120"/>
                        <a:ea typeface="標楷體" pitchFamily="65" charset="-120"/>
                      </a:rPr>
                      <a:t>54.78%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A3A1-4900-BCAD-A16930220950}"/>
                </c:ext>
              </c:extLst>
            </c:dLbl>
            <c:dLbl>
              <c:idx val="3"/>
              <c:layout>
                <c:manualLayout>
                  <c:x val="-2.0718607310565226E-2"/>
                  <c:y val="-8.2424687010954623E-2"/>
                </c:manualLayout>
              </c:layout>
              <c:tx>
                <c:rich>
                  <a:bodyPr/>
                  <a:lstStyle/>
                  <a:p>
                    <a:r>
                      <a:rPr lang="zh-TW" altLang="en-US" sz="2200" b="1" dirty="0">
                        <a:latin typeface="標楷體" pitchFamily="65" charset="-120"/>
                        <a:ea typeface="標楷體" pitchFamily="65" charset="-120"/>
                      </a:rPr>
                      <a:t>單招，</a:t>
                    </a:r>
                  </a:p>
                  <a:p>
                    <a:r>
                      <a:rPr lang="en-US" altLang="zh-TW" sz="2200" b="1" dirty="0">
                        <a:latin typeface="標楷體" pitchFamily="65" charset="-120"/>
                        <a:ea typeface="標楷體" pitchFamily="65" charset="-120"/>
                      </a:rPr>
                      <a:t>3.25%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A3A1-4900-BCAD-A16930220950}"/>
                </c:ext>
              </c:extLst>
            </c:dLbl>
            <c:dLbl>
              <c:idx val="4"/>
              <c:layout>
                <c:manualLayout>
                  <c:x val="0.18227650221814898"/>
                  <c:y val="-9.1678208137715184E-2"/>
                </c:manualLayout>
              </c:layout>
              <c:tx>
                <c:rich>
                  <a:bodyPr/>
                  <a:lstStyle/>
                  <a:p>
                    <a:r>
                      <a:rPr lang="zh-TW" altLang="en-US" sz="2200" b="1" dirty="0">
                        <a:latin typeface="標楷體" pitchFamily="65" charset="-120"/>
                        <a:ea typeface="標楷體" pitchFamily="65" charset="-120"/>
                      </a:rPr>
                      <a:t>特選，</a:t>
                    </a:r>
                  </a:p>
                  <a:p>
                    <a:r>
                      <a:rPr lang="en-US" altLang="zh-TW" sz="2200" b="1" dirty="0">
                        <a:latin typeface="標楷體" pitchFamily="65" charset="-120"/>
                        <a:ea typeface="標楷體" pitchFamily="65" charset="-120"/>
                      </a:rPr>
                      <a:t>1.62%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A3A1-4900-BCAD-A1693022095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'[【表7-2】113學年度日間學士班各院、系(組)、學位學程新生招生名額分配表-1130325公告版.xlsx]加工區'!$D$81:$D$85</c:f>
              <c:strCache>
                <c:ptCount val="5"/>
                <c:pt idx="0">
                  <c:v>分發</c:v>
                </c:pt>
                <c:pt idx="1">
                  <c:v>繁星</c:v>
                </c:pt>
                <c:pt idx="2">
                  <c:v>申請</c:v>
                </c:pt>
                <c:pt idx="3">
                  <c:v>單招</c:v>
                </c:pt>
                <c:pt idx="4">
                  <c:v>特選</c:v>
                </c:pt>
              </c:strCache>
            </c:strRef>
          </c:cat>
          <c:val>
            <c:numRef>
              <c:f>'[【表7-2】113學年度日間學士班各院、系(組)、學位學程新生招生名額分配表-1130325公告版.xlsx]加工區'!$F$81:$F$85</c:f>
              <c:numCache>
                <c:formatCode>0.00</c:formatCode>
                <c:ptCount val="5"/>
                <c:pt idx="0">
                  <c:v>23.290116397139773</c:v>
                </c:pt>
                <c:pt idx="1">
                  <c:v>17.061960901677018</c:v>
                </c:pt>
                <c:pt idx="2">
                  <c:v>54.777199414273348</c:v>
                </c:pt>
                <c:pt idx="3">
                  <c:v>3.2482177021986129</c:v>
                </c:pt>
                <c:pt idx="4">
                  <c:v>1.6225055847112517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A1-4900-BCAD-A1693022095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3125116584618122E-2"/>
          <c:y val="9.9779158117849348E-2"/>
          <c:w val="0.92684447003673931"/>
          <c:h val="0.89933642448457751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00FF00"/>
              </a:solidFill>
            </c:spPr>
            <c:extLst>
              <c:ext xmlns:c16="http://schemas.microsoft.com/office/drawing/2014/chart" uri="{C3380CC4-5D6E-409C-BE32-E72D297353CC}">
                <c16:uniqueId val="{00000001-BC37-46AF-990D-8B8793F1BAD1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3-BC37-46AF-990D-8B8793F1BAD1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5-BC37-46AF-990D-8B8793F1BAD1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7-BC37-46AF-990D-8B8793F1BAD1}"/>
              </c:ext>
            </c:extLst>
          </c:dPt>
          <c:dPt>
            <c:idx val="4"/>
            <c:bubble3D val="0"/>
            <c:spPr>
              <a:solidFill>
                <a:srgbClr val="FF66FF"/>
              </a:solidFill>
            </c:spPr>
            <c:extLst>
              <c:ext xmlns:c16="http://schemas.microsoft.com/office/drawing/2014/chart" uri="{C3380CC4-5D6E-409C-BE32-E72D297353CC}">
                <c16:uniqueId val="{00000009-BC37-46AF-990D-8B8793F1BAD1}"/>
              </c:ext>
            </c:extLst>
          </c:dPt>
          <c:dLbls>
            <c:dLbl>
              <c:idx val="0"/>
              <c:layout>
                <c:manualLayout>
                  <c:x val="-0.14818492956261506"/>
                  <c:y val="8.7880837538803838E-2"/>
                </c:manualLayout>
              </c:layout>
              <c:spPr/>
              <c:txPr>
                <a:bodyPr/>
                <a:lstStyle/>
                <a:p>
                  <a:pPr algn="ctr" rtl="0">
                    <a:defRPr lang="zh-TW" altLang="en-US" sz="2200" b="1" i="0" u="none" strike="noStrike" kern="1200" baseline="0">
                      <a:solidFill>
                        <a:prstClr val="black"/>
                      </a:solidFill>
                      <a:latin typeface="標楷體" pitchFamily="65" charset="-120"/>
                      <a:ea typeface="標楷體" pitchFamily="65" charset="-120"/>
                      <a:cs typeface="+mn-cs"/>
                    </a:defRPr>
                  </a:pPr>
                  <a:endParaRPr lang="zh-TW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C37-46AF-990D-8B8793F1BAD1}"/>
                </c:ext>
              </c:extLst>
            </c:dLbl>
            <c:dLbl>
              <c:idx val="1"/>
              <c:layout>
                <c:manualLayout>
                  <c:x val="-0.18286794105481716"/>
                  <c:y val="-0.30120099177622084"/>
                </c:manualLayout>
              </c:layout>
              <c:spPr/>
              <c:txPr>
                <a:bodyPr/>
                <a:lstStyle/>
                <a:p>
                  <a:pPr algn="ctr" rtl="0">
                    <a:defRPr lang="zh-TW" altLang="en-US" sz="2200" b="1" i="0" u="none" strike="noStrike" kern="1200" baseline="0">
                      <a:solidFill>
                        <a:prstClr val="black"/>
                      </a:solidFill>
                      <a:latin typeface="標楷體" pitchFamily="65" charset="-120"/>
                      <a:ea typeface="標楷體" pitchFamily="65" charset="-120"/>
                      <a:cs typeface="+mn-cs"/>
                    </a:defRPr>
                  </a:pPr>
                  <a:endParaRPr lang="zh-TW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C37-46AF-990D-8B8793F1BAD1}"/>
                </c:ext>
              </c:extLst>
            </c:dLbl>
            <c:dLbl>
              <c:idx val="2"/>
              <c:layout>
                <c:manualLayout>
                  <c:x val="0.16803051181102363"/>
                  <c:y val="7.6235837542174029E-2"/>
                </c:manualLayout>
              </c:layout>
              <c:spPr/>
              <c:txPr>
                <a:bodyPr/>
                <a:lstStyle/>
                <a:p>
                  <a:pPr algn="ctr" rtl="0">
                    <a:defRPr lang="zh-TW" altLang="en-US" sz="2200" b="1" i="0" u="none" strike="noStrike" kern="1200" baseline="0">
                      <a:solidFill>
                        <a:prstClr val="black"/>
                      </a:solidFill>
                      <a:latin typeface="標楷體" pitchFamily="65" charset="-120"/>
                      <a:ea typeface="標楷體" pitchFamily="65" charset="-120"/>
                      <a:cs typeface="+mn-cs"/>
                    </a:defRPr>
                  </a:pPr>
                  <a:endParaRPr lang="zh-TW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C37-46AF-990D-8B8793F1BAD1}"/>
                </c:ext>
              </c:extLst>
            </c:dLbl>
            <c:dLbl>
              <c:idx val="3"/>
              <c:layout>
                <c:manualLayout>
                  <c:x val="-3.6819247208051839E-2"/>
                  <c:y val="-8.8322365766961355E-2"/>
                </c:manualLayout>
              </c:layout>
              <c:spPr/>
              <c:txPr>
                <a:bodyPr/>
                <a:lstStyle/>
                <a:p>
                  <a:pPr algn="ctr" rtl="0">
                    <a:defRPr lang="zh-TW" altLang="en-US" sz="2200" b="1" i="0" u="none" strike="noStrike" kern="1200" baseline="0">
                      <a:solidFill>
                        <a:prstClr val="black"/>
                      </a:solidFill>
                      <a:latin typeface="標楷體" pitchFamily="65" charset="-120"/>
                      <a:ea typeface="標楷體" pitchFamily="65" charset="-120"/>
                      <a:cs typeface="+mn-cs"/>
                    </a:defRPr>
                  </a:pPr>
                  <a:endParaRPr lang="zh-TW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C37-46AF-990D-8B8793F1BAD1}"/>
                </c:ext>
              </c:extLst>
            </c:dLbl>
            <c:dLbl>
              <c:idx val="4"/>
              <c:layout>
                <c:manualLayout>
                  <c:x val="0.16018868460109811"/>
                  <c:y val="-8.3929830646414044E-2"/>
                </c:manualLayout>
              </c:layout>
              <c:spPr/>
              <c:txPr>
                <a:bodyPr/>
                <a:lstStyle/>
                <a:p>
                  <a:pPr algn="ctr" rtl="0">
                    <a:defRPr lang="zh-TW" altLang="en-US" sz="2200" b="1" i="0" u="none" strike="noStrike" kern="1200" baseline="0">
                      <a:solidFill>
                        <a:prstClr val="black"/>
                      </a:solidFill>
                      <a:latin typeface="標楷體" pitchFamily="65" charset="-120"/>
                      <a:ea typeface="標楷體" pitchFamily="65" charset="-120"/>
                      <a:cs typeface="+mn-cs"/>
                    </a:defRPr>
                  </a:pPr>
                  <a:endParaRPr lang="zh-TW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C37-46AF-990D-8B8793F1BA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 rtl="0">
                  <a:defRPr lang="zh-TW" altLang="en-US" sz="2200" b="1" i="0" u="none" strike="noStrike" kern="1200" baseline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'[公告版-【表7-2】112學年度日間學士班各院、系(組)、學位學程新生招生名額分配表-1111101.xlsx]工作表1'!$B$2:$B$6</c:f>
              <c:strCache>
                <c:ptCount val="5"/>
                <c:pt idx="0">
                  <c:v>繁星</c:v>
                </c:pt>
                <c:pt idx="1">
                  <c:v>申請</c:v>
                </c:pt>
                <c:pt idx="2">
                  <c:v>分發</c:v>
                </c:pt>
                <c:pt idx="3">
                  <c:v>特選</c:v>
                </c:pt>
                <c:pt idx="4">
                  <c:v>單招</c:v>
                </c:pt>
              </c:strCache>
            </c:strRef>
          </c:cat>
          <c:val>
            <c:numRef>
              <c:f>'[公告版-【表7-2】112學年度日間學士班各院、系(組)、學位學程新生招生名額分配表-1111101.xlsx]工作表1'!$D$2:$D$6</c:f>
              <c:numCache>
                <c:formatCode>0.00%</c:formatCode>
                <c:ptCount val="5"/>
                <c:pt idx="0">
                  <c:v>0.17268603520898584</c:v>
                </c:pt>
                <c:pt idx="1">
                  <c:v>0.58166108651042225</c:v>
                </c:pt>
                <c:pt idx="2">
                  <c:v>0.19540987147640135</c:v>
                </c:pt>
                <c:pt idx="3">
                  <c:v>1.6826871152392266E-2</c:v>
                </c:pt>
                <c:pt idx="4">
                  <c:v>3.3416135651798247E-2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C37-46AF-990D-8B8793F1BAD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0.4639</cdr:x>
      <cdr:y>0.02246</cdr:y>
    </cdr:from>
    <cdr:to>
      <cdr:x>0.51003</cdr:x>
      <cdr:y>0.09981</cdr:y>
    </cdr:to>
    <cdr:sp macro="" textlink="">
      <cdr:nvSpPr>
        <cdr:cNvPr id="2" name="手繪多邊形 1"/>
        <cdr:cNvSpPr/>
      </cdr:nvSpPr>
      <cdr:spPr>
        <a:xfrm xmlns:a="http://schemas.openxmlformats.org/drawingml/2006/main">
          <a:off x="3774703" y="95424"/>
          <a:ext cx="375391" cy="328612"/>
        </a:xfrm>
        <a:custGeom xmlns:a="http://schemas.openxmlformats.org/drawingml/2006/main">
          <a:avLst/>
          <a:gdLst>
            <a:gd name="connsiteX0" fmla="*/ 300037 w 375391"/>
            <a:gd name="connsiteY0" fmla="*/ 328612 h 328612"/>
            <a:gd name="connsiteX1" fmla="*/ 371475 w 375391"/>
            <a:gd name="connsiteY1" fmla="*/ 257175 h 328612"/>
            <a:gd name="connsiteX2" fmla="*/ 328612 w 375391"/>
            <a:gd name="connsiteY2" fmla="*/ 42862 h 328612"/>
            <a:gd name="connsiteX3" fmla="*/ 285750 w 375391"/>
            <a:gd name="connsiteY3" fmla="*/ 28575 h 328612"/>
            <a:gd name="connsiteX4" fmla="*/ 214312 w 375391"/>
            <a:gd name="connsiteY4" fmla="*/ 0 h 328612"/>
            <a:gd name="connsiteX5" fmla="*/ 0 w 375391"/>
            <a:gd name="connsiteY5" fmla="*/ 28575 h 328612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</a:cxnLst>
          <a:rect l="l" t="t" r="r" b="b"/>
          <a:pathLst>
            <a:path w="375391" h="328612">
              <a:moveTo>
                <a:pt x="300037" y="328612"/>
              </a:moveTo>
              <a:cubicBezTo>
                <a:pt x="323850" y="304800"/>
                <a:pt x="363762" y="289956"/>
                <a:pt x="371475" y="257175"/>
              </a:cubicBezTo>
              <a:cubicBezTo>
                <a:pt x="378370" y="227872"/>
                <a:pt x="382228" y="85755"/>
                <a:pt x="328612" y="42862"/>
              </a:cubicBezTo>
              <a:cubicBezTo>
                <a:pt x="316852" y="33454"/>
                <a:pt x="299851" y="33863"/>
                <a:pt x="285750" y="28575"/>
              </a:cubicBezTo>
              <a:cubicBezTo>
                <a:pt x="261736" y="19570"/>
                <a:pt x="238125" y="9525"/>
                <a:pt x="214312" y="0"/>
              </a:cubicBezTo>
              <a:lnTo>
                <a:pt x="0" y="28575"/>
              </a:lnTo>
            </a:path>
          </a:pathLst>
        </a:custGeom>
        <a:noFill xmlns:a="http://schemas.openxmlformats.org/drawingml/2006/main"/>
        <a:ln xmlns:a="http://schemas.openxmlformats.org/drawingml/2006/main" w="38100">
          <a:solidFill>
            <a:schemeClr val="tx1"/>
          </a:solidFill>
          <a:tailEnd type="stealth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zh-TW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5487" cy="25511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92982" y="3229650"/>
            <a:ext cx="7943850" cy="3059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0000320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投影片編號版面配置區 6">
            <a:extLst>
              <a:ext uri="{FF2B5EF4-FFF2-40B4-BE49-F238E27FC236}">
                <a16:creationId xmlns:a16="http://schemas.microsoft.com/office/drawing/2014/main" id="{AD0BC7AB-8E49-47AC-897B-8C65F2AA0B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4538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61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4963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6375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2095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815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3535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9255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DE0472CF-4A5C-40E6-8C74-A615E2221EE4}" type="slidenum">
              <a:rPr kumimoji="0" lang="zh-TW" alt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/>
                <a:sym typeface="Arial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</a:t>
            </a:fld>
            <a:endParaRPr kumimoji="0" lang="en-US" altLang="zh-TW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/>
              <a:sym typeface="Arial"/>
            </a:endParaRPr>
          </a:p>
        </p:txBody>
      </p:sp>
      <p:sp>
        <p:nvSpPr>
          <p:cNvPr id="19459" name="投影片圖像版面配置區 1">
            <a:extLst>
              <a:ext uri="{FF2B5EF4-FFF2-40B4-BE49-F238E27FC236}">
                <a16:creationId xmlns:a16="http://schemas.microsoft.com/office/drawing/2014/main" id="{7E76C6D8-7595-4EAC-98D3-9F50998309F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" name="備忘稿版面配置區 2">
            <a:extLst>
              <a:ext uri="{FF2B5EF4-FFF2-40B4-BE49-F238E27FC236}">
                <a16:creationId xmlns:a16="http://schemas.microsoft.com/office/drawing/2014/main" id="{CC47E5B8-BF36-471E-96AD-90B4F2D829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b="1">
                <a:latin typeface="標楷體" panose="03000509000000000000" pitchFamily="65" charset="-120"/>
              </a:rPr>
              <a:t>百分比</a:t>
            </a:r>
            <a:endParaRPr lang="en-US" altLang="zh-TW" b="1">
              <a:latin typeface="標楷體" panose="03000509000000000000" pitchFamily="65" charset="-120"/>
            </a:endParaRPr>
          </a:p>
          <a:p>
            <a:r>
              <a:rPr lang="zh-TW" altLang="en-US" b="1">
                <a:latin typeface="標楷體" panose="03000509000000000000" pitchFamily="65" charset="-120"/>
              </a:rPr>
              <a:t>於本表下附註</a:t>
            </a:r>
            <a:r>
              <a:rPr lang="en-US" altLang="zh-TW" b="1">
                <a:latin typeface="標楷體" panose="03000509000000000000" pitchFamily="65" charset="-120"/>
              </a:rPr>
              <a:t>:</a:t>
            </a:r>
            <a:r>
              <a:rPr lang="zh-TW" altLang="en-US" b="1">
                <a:latin typeface="標楷體" panose="03000509000000000000" pitchFamily="65" charset="-120"/>
              </a:rPr>
              <a:t>  普通高中應屆生不得參加統測  但得以學測成績</a:t>
            </a:r>
            <a:endParaRPr lang="en-US" altLang="zh-TW" b="1">
              <a:latin typeface="標楷體" panose="03000509000000000000" pitchFamily="65" charset="-120"/>
            </a:endParaRPr>
          </a:p>
          <a:p>
            <a:endParaRPr lang="en-US" altLang="zh-TW" b="1">
              <a:latin typeface="標楷體" panose="03000509000000000000" pitchFamily="65" charset="-120"/>
            </a:endParaRPr>
          </a:p>
          <a:p>
            <a:r>
              <a:rPr lang="zh-TW" altLang="en-US" b="1">
                <a:latin typeface="標楷體" panose="03000509000000000000" pitchFamily="65" charset="-120"/>
              </a:rPr>
              <a:t>十二年國民基本教育之學生預計於</a:t>
            </a:r>
            <a:r>
              <a:rPr lang="en-US" altLang="zh-TW" b="1">
                <a:solidFill>
                  <a:srgbClr val="FF0000"/>
                </a:solidFill>
                <a:latin typeface="標楷體" panose="03000509000000000000" pitchFamily="65" charset="-120"/>
              </a:rPr>
              <a:t>106</a:t>
            </a:r>
            <a:r>
              <a:rPr lang="zh-TW" altLang="en-US" b="1">
                <a:solidFill>
                  <a:srgbClr val="FF0000"/>
                </a:solidFill>
                <a:latin typeface="標楷體" panose="03000509000000000000" pitchFamily="65" charset="-120"/>
              </a:rPr>
              <a:t>年</a:t>
            </a:r>
            <a:r>
              <a:rPr lang="zh-TW" altLang="en-US" b="1">
                <a:latin typeface="標楷體" panose="03000509000000000000" pitchFamily="65" charset="-120"/>
              </a:rPr>
              <a:t>要進入大學，教育部已</a:t>
            </a:r>
            <a:r>
              <a:rPr lang="zh-TW" altLang="en-US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</a:rPr>
              <a:t>啟動</a:t>
            </a:r>
            <a:r>
              <a:rPr lang="zh-TW" altLang="en-US" b="1" u="sng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</a:rPr>
              <a:t>大學選才調整研議機制</a:t>
            </a:r>
            <a:r>
              <a:rPr lang="zh-TW" altLang="en-US" b="1">
                <a:latin typeface="標楷體" panose="03000509000000000000" pitchFamily="65" charset="-120"/>
              </a:rPr>
              <a:t>，預定於</a:t>
            </a:r>
            <a:r>
              <a:rPr lang="en-US" altLang="zh-TW" b="1" u="sng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</a:rPr>
              <a:t>103</a:t>
            </a:r>
            <a:r>
              <a:rPr lang="zh-TW" altLang="en-US" b="1" u="sng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</a:rPr>
              <a:t>年公告</a:t>
            </a:r>
            <a:r>
              <a:rPr lang="zh-TW" altLang="en-US" b="1">
                <a:latin typeface="標楷體" panose="03000509000000000000" pitchFamily="65" charset="-120"/>
              </a:rPr>
              <a:t>研議結果。</a:t>
            </a:r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19461" name="投影片編號版面配置區 3">
            <a:extLst>
              <a:ext uri="{FF2B5EF4-FFF2-40B4-BE49-F238E27FC236}">
                <a16:creationId xmlns:a16="http://schemas.microsoft.com/office/drawing/2014/main" id="{E9AAC68A-69AF-4F82-BB53-9FAE84F03369}"/>
              </a:ext>
            </a:extLst>
          </p:cNvPr>
          <p:cNvSpPr txBox="1">
            <a:spLocks noGrp="1"/>
          </p:cNvSpPr>
          <p:nvPr/>
        </p:nvSpPr>
        <p:spPr bwMode="auto">
          <a:xfrm>
            <a:off x="3886200" y="8734425"/>
            <a:ext cx="297180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617" tIns="45808" rIns="91617" bIns="45808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428CAC66-AE1E-4F54-9C6E-343345CE966E}" type="slidenum">
              <a:rPr kumimoji="0" lang="en-US" altLang="zh-TW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</a:t>
            </a:fld>
            <a:endParaRPr kumimoji="0" lang="en-US" altLang="zh-TW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>
            <a:extLst>
              <a:ext uri="{FF2B5EF4-FFF2-40B4-BE49-F238E27FC236}">
                <a16:creationId xmlns:a16="http://schemas.microsoft.com/office/drawing/2014/main" id="{FAAF3EC0-5F78-450E-8EB3-B95DCB8EC4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Rectangle 3">
            <a:extLst>
              <a:ext uri="{FF2B5EF4-FFF2-40B4-BE49-F238E27FC236}">
                <a16:creationId xmlns:a16="http://schemas.microsoft.com/office/drawing/2014/main" id="{DA69E5BC-A558-41C3-99F8-06833F12B7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34002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5487" cy="25511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d431007ba2_0_215:notes"/>
          <p:cNvSpPr txBox="1">
            <a:spLocks noGrp="1"/>
          </p:cNvSpPr>
          <p:nvPr>
            <p:ph type="body" idx="1"/>
          </p:nvPr>
        </p:nvSpPr>
        <p:spPr>
          <a:xfrm>
            <a:off x="992982" y="3229650"/>
            <a:ext cx="7943850" cy="30596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73653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5487" cy="25511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d431007ba2_0_215:notes"/>
          <p:cNvSpPr txBox="1">
            <a:spLocks noGrp="1"/>
          </p:cNvSpPr>
          <p:nvPr>
            <p:ph type="body" idx="1"/>
          </p:nvPr>
        </p:nvSpPr>
        <p:spPr>
          <a:xfrm>
            <a:off x="992982" y="3229650"/>
            <a:ext cx="7943850" cy="30596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 dirty="0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82741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5487" cy="25511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d431007ba2_0_215:notes"/>
          <p:cNvSpPr txBox="1">
            <a:spLocks noGrp="1"/>
          </p:cNvSpPr>
          <p:nvPr>
            <p:ph type="body" idx="1"/>
          </p:nvPr>
        </p:nvSpPr>
        <p:spPr>
          <a:xfrm>
            <a:off x="992982" y="3229650"/>
            <a:ext cx="7943850" cy="30596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96474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1" name="Google Shape;2921;p9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922" name="Google Shape;2922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747955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749526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投影片圖像版面配置區 1">
            <a:extLst>
              <a:ext uri="{FF2B5EF4-FFF2-40B4-BE49-F238E27FC236}">
                <a16:creationId xmlns:a16="http://schemas.microsoft.com/office/drawing/2014/main" id="{5BC45F2E-F462-48AC-841B-37793AF334D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備忘稿版面配置區 2">
            <a:extLst>
              <a:ext uri="{FF2B5EF4-FFF2-40B4-BE49-F238E27FC236}">
                <a16:creationId xmlns:a16="http://schemas.microsoft.com/office/drawing/2014/main" id="{33A271D8-2F62-45E1-8AEF-FC0D151FBCE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3151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0CAAF481-9CD9-485E-9D8B-D11C8B428D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04516069-0E5B-48BB-A251-DA8BCE126A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1526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標題及物件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1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111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028700" lvl="2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714500" lvl="4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057400" lvl="5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3" name="Google Shape;183;p11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11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11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5509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457200" y="119063"/>
            <a:ext cx="8229600" cy="944166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200151"/>
            <a:ext cx="4038600" cy="16418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48200" y="1200151"/>
            <a:ext cx="4038600" cy="16418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57200" y="2956322"/>
            <a:ext cx="4038600" cy="16418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8200" y="2956322"/>
            <a:ext cx="4038600" cy="16418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3">
            <a:extLst>
              <a:ext uri="{FF2B5EF4-FFF2-40B4-BE49-F238E27FC236}">
                <a16:creationId xmlns:a16="http://schemas.microsoft.com/office/drawing/2014/main" id="{1E10E9F9-17E1-49AE-A504-7136E7154C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44">
            <a:extLst>
              <a:ext uri="{FF2B5EF4-FFF2-40B4-BE49-F238E27FC236}">
                <a16:creationId xmlns:a16="http://schemas.microsoft.com/office/drawing/2014/main" id="{AAA5A83D-6FD0-48F7-ACA2-3DE9C066F2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45">
            <a:extLst>
              <a:ext uri="{FF2B5EF4-FFF2-40B4-BE49-F238E27FC236}">
                <a16:creationId xmlns:a16="http://schemas.microsoft.com/office/drawing/2014/main" id="{7B2EE515-EF8E-45DA-9F65-326573B11D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580B2-4652-44C1-BCA7-6353569EC02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29159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空白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0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10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10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4865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兩項物件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13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113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405765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3048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100"/>
            </a:lvl1pPr>
            <a:lvl2pPr marL="685800" lvl="1" indent="-2857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1800"/>
            </a:lvl2pPr>
            <a:lvl3pPr marL="1028700" lvl="2" indent="-2667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3pPr>
            <a:lvl4pPr marL="1371600" lvl="3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350"/>
            </a:lvl4pPr>
            <a:lvl5pPr marL="1714500" lvl="4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350"/>
            </a:lvl5pPr>
            <a:lvl6pPr marL="2057400" lvl="5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6pPr>
            <a:lvl7pPr marL="2400300" lvl="6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7pPr>
            <a:lvl8pPr marL="2743200" lvl="7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8pPr>
            <a:lvl9pPr marL="3086100" lvl="8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9pPr>
          </a:lstStyle>
          <a:p>
            <a:endParaRPr/>
          </a:p>
        </p:txBody>
      </p:sp>
      <p:sp>
        <p:nvSpPr>
          <p:cNvPr id="195" name="Google Shape;195;p113"/>
          <p:cNvSpPr txBox="1">
            <a:spLocks noGrp="1"/>
          </p:cNvSpPr>
          <p:nvPr>
            <p:ph type="body" idx="2"/>
          </p:nvPr>
        </p:nvSpPr>
        <p:spPr>
          <a:xfrm>
            <a:off x="4629150" y="1200151"/>
            <a:ext cx="405765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3048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100"/>
            </a:lvl1pPr>
            <a:lvl2pPr marL="685800" lvl="1" indent="-2857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1800"/>
            </a:lvl2pPr>
            <a:lvl3pPr marL="1028700" lvl="2" indent="-2667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3pPr>
            <a:lvl4pPr marL="1371600" lvl="3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350"/>
            </a:lvl4pPr>
            <a:lvl5pPr marL="1714500" lvl="4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350"/>
            </a:lvl5pPr>
            <a:lvl6pPr marL="2057400" lvl="5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6pPr>
            <a:lvl7pPr marL="2400300" lvl="6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7pPr>
            <a:lvl8pPr marL="2743200" lvl="7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8pPr>
            <a:lvl9pPr marL="3086100" lvl="8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9pPr>
          </a:lstStyle>
          <a:p>
            <a:endParaRPr/>
          </a:p>
        </p:txBody>
      </p:sp>
      <p:sp>
        <p:nvSpPr>
          <p:cNvPr id="196" name="Google Shape;196;p11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11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1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8619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3"/>
          <p:cNvPicPr preferRelativeResize="0"/>
          <p:nvPr/>
        </p:nvPicPr>
        <p:blipFill rotWithShape="1">
          <a:blip r:embed="rId2">
            <a:alphaModFix/>
          </a:blip>
          <a:srcRect b="426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0" name="Google Shape;90;p13"/>
          <p:cNvGrpSpPr/>
          <p:nvPr/>
        </p:nvGrpSpPr>
        <p:grpSpPr>
          <a:xfrm>
            <a:off x="-9877" y="0"/>
            <a:ext cx="9178100" cy="5156558"/>
            <a:chOff x="-9877" y="0"/>
            <a:chExt cx="9178100" cy="5156558"/>
          </a:xfrm>
        </p:grpSpPr>
        <p:grpSp>
          <p:nvGrpSpPr>
            <p:cNvPr id="91" name="Google Shape;91;p13"/>
            <p:cNvGrpSpPr/>
            <p:nvPr/>
          </p:nvGrpSpPr>
          <p:grpSpPr>
            <a:xfrm>
              <a:off x="-9877" y="0"/>
              <a:ext cx="1388125" cy="2534723"/>
              <a:chOff x="-9877" y="0"/>
              <a:chExt cx="1388125" cy="2534723"/>
            </a:xfrm>
          </p:grpSpPr>
          <p:pic>
            <p:nvPicPr>
              <p:cNvPr id="92" name="Google Shape;92;p13"/>
              <p:cNvPicPr preferRelativeResize="0"/>
              <p:nvPr/>
            </p:nvPicPr>
            <p:blipFill rotWithShape="1">
              <a:blip r:embed="rId3">
                <a:alphaModFix/>
              </a:blip>
              <a:srcRect l="11254" r="13011" b="50881"/>
              <a:stretch/>
            </p:blipFill>
            <p:spPr>
              <a:xfrm rot="5400000">
                <a:off x="-173002" y="880074"/>
                <a:ext cx="732625" cy="4063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3" name="Google Shape;93;p13"/>
              <p:cNvPicPr preferRelativeResize="0"/>
              <p:nvPr/>
            </p:nvPicPr>
            <p:blipFill rotWithShape="1">
              <a:blip r:embed="rId4">
                <a:alphaModFix/>
              </a:blip>
              <a:srcRect t="-40484" r="5517" b="65415"/>
              <a:stretch/>
            </p:blipFill>
            <p:spPr>
              <a:xfrm rot="5400000">
                <a:off x="-252077" y="549276"/>
                <a:ext cx="1865925" cy="13815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4" name="Google Shape;94;p13"/>
              <p:cNvPicPr preferRelativeResize="0"/>
              <p:nvPr/>
            </p:nvPicPr>
            <p:blipFill rotWithShape="1">
              <a:blip r:embed="rId4">
                <a:alphaModFix/>
              </a:blip>
              <a:srcRect l="48893" t="1038" r="12333" b="47015"/>
              <a:stretch/>
            </p:blipFill>
            <p:spPr>
              <a:xfrm rot="5400000">
                <a:off x="128185" y="-138062"/>
                <a:ext cx="1112000" cy="13881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5" name="Google Shape;95;p13"/>
              <p:cNvPicPr preferRelativeResize="0"/>
              <p:nvPr/>
            </p:nvPicPr>
            <p:blipFill rotWithShape="1">
              <a:blip r:embed="rId5">
                <a:alphaModFix/>
              </a:blip>
              <a:srcRect b="50443"/>
              <a:stretch/>
            </p:blipFill>
            <p:spPr>
              <a:xfrm rot="5400000">
                <a:off x="-268127" y="1806250"/>
                <a:ext cx="959650" cy="44315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6" name="Google Shape;96;p13"/>
              <p:cNvPicPr preferRelativeResize="0"/>
              <p:nvPr/>
            </p:nvPicPr>
            <p:blipFill rotWithShape="1">
              <a:blip r:embed="rId3">
                <a:alphaModFix/>
              </a:blip>
              <a:srcRect l="11254" r="13011" b="50881"/>
              <a:stretch/>
            </p:blipFill>
            <p:spPr>
              <a:xfrm rot="5400000">
                <a:off x="-144290" y="2065436"/>
                <a:ext cx="603700" cy="3348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97" name="Google Shape;97;p13"/>
            <p:cNvGrpSpPr/>
            <p:nvPr/>
          </p:nvGrpSpPr>
          <p:grpSpPr>
            <a:xfrm rot="10800000">
              <a:off x="7780098" y="2621835"/>
              <a:ext cx="1388125" cy="2534723"/>
              <a:chOff x="-9877" y="0"/>
              <a:chExt cx="1388125" cy="2534723"/>
            </a:xfrm>
          </p:grpSpPr>
          <p:pic>
            <p:nvPicPr>
              <p:cNvPr id="98" name="Google Shape;98;p13"/>
              <p:cNvPicPr preferRelativeResize="0"/>
              <p:nvPr/>
            </p:nvPicPr>
            <p:blipFill rotWithShape="1">
              <a:blip r:embed="rId3">
                <a:alphaModFix/>
              </a:blip>
              <a:srcRect l="11254" r="13011" b="50881"/>
              <a:stretch/>
            </p:blipFill>
            <p:spPr>
              <a:xfrm rot="5400000">
                <a:off x="-173002" y="880074"/>
                <a:ext cx="732625" cy="4063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9" name="Google Shape;99;p13"/>
              <p:cNvPicPr preferRelativeResize="0"/>
              <p:nvPr/>
            </p:nvPicPr>
            <p:blipFill rotWithShape="1">
              <a:blip r:embed="rId4">
                <a:alphaModFix/>
              </a:blip>
              <a:srcRect t="-40484" r="5517" b="65415"/>
              <a:stretch/>
            </p:blipFill>
            <p:spPr>
              <a:xfrm rot="5400000">
                <a:off x="-252077" y="549276"/>
                <a:ext cx="1865925" cy="13815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0" name="Google Shape;100;p13"/>
              <p:cNvPicPr preferRelativeResize="0"/>
              <p:nvPr/>
            </p:nvPicPr>
            <p:blipFill rotWithShape="1">
              <a:blip r:embed="rId4">
                <a:alphaModFix/>
              </a:blip>
              <a:srcRect l="48893" t="1038" r="12333" b="47015"/>
              <a:stretch/>
            </p:blipFill>
            <p:spPr>
              <a:xfrm rot="5400000">
                <a:off x="128185" y="-138062"/>
                <a:ext cx="1112000" cy="13881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1" name="Google Shape;101;p13"/>
              <p:cNvPicPr preferRelativeResize="0"/>
              <p:nvPr/>
            </p:nvPicPr>
            <p:blipFill rotWithShape="1">
              <a:blip r:embed="rId5">
                <a:alphaModFix/>
              </a:blip>
              <a:srcRect b="50443"/>
              <a:stretch/>
            </p:blipFill>
            <p:spPr>
              <a:xfrm rot="5400000">
                <a:off x="-268127" y="1806250"/>
                <a:ext cx="959650" cy="44315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2" name="Google Shape;102;p13"/>
              <p:cNvPicPr preferRelativeResize="0"/>
              <p:nvPr/>
            </p:nvPicPr>
            <p:blipFill rotWithShape="1">
              <a:blip r:embed="rId3">
                <a:alphaModFix/>
              </a:blip>
              <a:srcRect l="11254" r="13011" b="50881"/>
              <a:stretch/>
            </p:blipFill>
            <p:spPr>
              <a:xfrm rot="5400000">
                <a:off x="-144290" y="2065436"/>
                <a:ext cx="603700" cy="3348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03" name="Google Shape;103;p13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3"/>
          <p:cNvSpPr txBox="1">
            <a:spLocks noGrp="1"/>
          </p:cNvSpPr>
          <p:nvPr>
            <p:ph type="title" idx="2" hasCustomPrompt="1"/>
          </p:nvPr>
        </p:nvSpPr>
        <p:spPr>
          <a:xfrm>
            <a:off x="1505400" y="1585550"/>
            <a:ext cx="734700" cy="630900"/>
          </a:xfrm>
          <a:prstGeom prst="rect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5" name="Google Shape;105;p13"/>
          <p:cNvSpPr txBox="1">
            <a:spLocks noGrp="1"/>
          </p:cNvSpPr>
          <p:nvPr>
            <p:ph type="title" idx="3" hasCustomPrompt="1"/>
          </p:nvPr>
        </p:nvSpPr>
        <p:spPr>
          <a:xfrm>
            <a:off x="1505400" y="3095166"/>
            <a:ext cx="734700" cy="630900"/>
          </a:xfrm>
          <a:prstGeom prst="rect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6" name="Google Shape;106;p13"/>
          <p:cNvSpPr txBox="1">
            <a:spLocks noGrp="1"/>
          </p:cNvSpPr>
          <p:nvPr>
            <p:ph type="title" idx="4" hasCustomPrompt="1"/>
          </p:nvPr>
        </p:nvSpPr>
        <p:spPr>
          <a:xfrm>
            <a:off x="4204675" y="1585558"/>
            <a:ext cx="734700" cy="630900"/>
          </a:xfrm>
          <a:prstGeom prst="rect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7" name="Google Shape;107;p13"/>
          <p:cNvSpPr txBox="1">
            <a:spLocks noGrp="1"/>
          </p:cNvSpPr>
          <p:nvPr>
            <p:ph type="title" idx="5" hasCustomPrompt="1"/>
          </p:nvPr>
        </p:nvSpPr>
        <p:spPr>
          <a:xfrm>
            <a:off x="4204675" y="3095166"/>
            <a:ext cx="734700" cy="630900"/>
          </a:xfrm>
          <a:prstGeom prst="rect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8" name="Google Shape;108;p13"/>
          <p:cNvSpPr txBox="1">
            <a:spLocks noGrp="1"/>
          </p:cNvSpPr>
          <p:nvPr>
            <p:ph type="title" idx="6" hasCustomPrompt="1"/>
          </p:nvPr>
        </p:nvSpPr>
        <p:spPr>
          <a:xfrm>
            <a:off x="6903950" y="1585558"/>
            <a:ext cx="734700" cy="630900"/>
          </a:xfrm>
          <a:prstGeom prst="rect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9" name="Google Shape;109;p13"/>
          <p:cNvSpPr txBox="1">
            <a:spLocks noGrp="1"/>
          </p:cNvSpPr>
          <p:nvPr>
            <p:ph type="title" idx="7" hasCustomPrompt="1"/>
          </p:nvPr>
        </p:nvSpPr>
        <p:spPr>
          <a:xfrm>
            <a:off x="6903950" y="3095166"/>
            <a:ext cx="734700" cy="630900"/>
          </a:xfrm>
          <a:prstGeom prst="rect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0" name="Google Shape;110;p13"/>
          <p:cNvSpPr txBox="1">
            <a:spLocks noGrp="1"/>
          </p:cNvSpPr>
          <p:nvPr>
            <p:ph type="subTitle" idx="1"/>
          </p:nvPr>
        </p:nvSpPr>
        <p:spPr>
          <a:xfrm>
            <a:off x="720000" y="2337950"/>
            <a:ext cx="2305500" cy="48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1" name="Google Shape;111;p13"/>
          <p:cNvSpPr txBox="1">
            <a:spLocks noGrp="1"/>
          </p:cNvSpPr>
          <p:nvPr>
            <p:ph type="subTitle" idx="8"/>
          </p:nvPr>
        </p:nvSpPr>
        <p:spPr>
          <a:xfrm>
            <a:off x="3419275" y="2337950"/>
            <a:ext cx="2305500" cy="48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2" name="Google Shape;112;p13"/>
          <p:cNvSpPr txBox="1">
            <a:spLocks noGrp="1"/>
          </p:cNvSpPr>
          <p:nvPr>
            <p:ph type="subTitle" idx="9"/>
          </p:nvPr>
        </p:nvSpPr>
        <p:spPr>
          <a:xfrm>
            <a:off x="6118550" y="2337950"/>
            <a:ext cx="2305500" cy="48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3" name="Google Shape;113;p13"/>
          <p:cNvSpPr txBox="1">
            <a:spLocks noGrp="1"/>
          </p:cNvSpPr>
          <p:nvPr>
            <p:ph type="subTitle" idx="13"/>
          </p:nvPr>
        </p:nvSpPr>
        <p:spPr>
          <a:xfrm>
            <a:off x="720000" y="3847575"/>
            <a:ext cx="2305500" cy="48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4" name="Google Shape;114;p13"/>
          <p:cNvSpPr txBox="1">
            <a:spLocks noGrp="1"/>
          </p:cNvSpPr>
          <p:nvPr>
            <p:ph type="subTitle" idx="14"/>
          </p:nvPr>
        </p:nvSpPr>
        <p:spPr>
          <a:xfrm>
            <a:off x="3419275" y="3847575"/>
            <a:ext cx="2305500" cy="48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5" name="Google Shape;115;p13"/>
          <p:cNvSpPr txBox="1">
            <a:spLocks noGrp="1"/>
          </p:cNvSpPr>
          <p:nvPr>
            <p:ph type="subTitle" idx="15"/>
          </p:nvPr>
        </p:nvSpPr>
        <p:spPr>
          <a:xfrm>
            <a:off x="6118550" y="3847575"/>
            <a:ext cx="2305500" cy="48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4568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區段標題" type="secHead">
  <p:cSld name="區段標題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12"/>
          <p:cNvSpPr txBox="1">
            <a:spLocks noGrp="1"/>
          </p:cNvSpPr>
          <p:nvPr>
            <p:ph type="title"/>
          </p:nvPr>
        </p:nvSpPr>
        <p:spPr>
          <a:xfrm>
            <a:off x="722710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3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112"/>
          <p:cNvSpPr txBox="1">
            <a:spLocks noGrp="1"/>
          </p:cNvSpPr>
          <p:nvPr>
            <p:ph type="body" idx="1"/>
          </p:nvPr>
        </p:nvSpPr>
        <p:spPr>
          <a:xfrm>
            <a:off x="722710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1500">
                <a:solidFill>
                  <a:srgbClr val="888888"/>
                </a:solidFill>
              </a:defRPr>
            </a:lvl1pPr>
            <a:lvl2pPr marL="685800" lvl="1" indent="-17145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350">
                <a:solidFill>
                  <a:srgbClr val="888888"/>
                </a:solidFill>
              </a:defRPr>
            </a:lvl2pPr>
            <a:lvl3pPr marL="1028700" lvl="2" indent="-1714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3pPr>
            <a:lvl4pPr marL="1371600" lvl="3" indent="-17145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050">
                <a:solidFill>
                  <a:srgbClr val="888888"/>
                </a:solidFill>
              </a:defRPr>
            </a:lvl4pPr>
            <a:lvl5pPr marL="1714500" lvl="4" indent="-17145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050">
                <a:solidFill>
                  <a:srgbClr val="888888"/>
                </a:solidFill>
              </a:defRPr>
            </a:lvl5pPr>
            <a:lvl6pPr marL="2057400" lvl="5" indent="-17145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050">
                <a:solidFill>
                  <a:srgbClr val="888888"/>
                </a:solidFill>
              </a:defRPr>
            </a:lvl6pPr>
            <a:lvl7pPr marL="2400300" lvl="6" indent="-17145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050">
                <a:solidFill>
                  <a:srgbClr val="888888"/>
                </a:solidFill>
              </a:defRPr>
            </a:lvl7pPr>
            <a:lvl8pPr marL="2743200" lvl="7" indent="-17145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050">
                <a:solidFill>
                  <a:srgbClr val="888888"/>
                </a:solidFill>
              </a:defRPr>
            </a:lvl8pPr>
            <a:lvl9pPr marL="3086100" lvl="8" indent="-17145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05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9" name="Google Shape;189;p11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11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11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4356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比對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14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114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39791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202" name="Google Shape;202;p114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39791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857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800"/>
            </a:lvl1pPr>
            <a:lvl2pPr marL="685800" lvl="1" indent="-2667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1500"/>
            </a:lvl2pPr>
            <a:lvl3pPr marL="1028700" lvl="2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3pPr>
            <a:lvl4pPr marL="1371600" lvl="3" indent="-2476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200"/>
            </a:lvl4pPr>
            <a:lvl5pPr marL="1714500" lvl="4" indent="-2476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200"/>
            </a:lvl5pPr>
            <a:lvl6pPr marL="2057400" lvl="5" indent="-2476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6pPr>
            <a:lvl7pPr marL="2400300" lvl="6" indent="-2476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7pPr>
            <a:lvl8pPr marL="2743200" lvl="7" indent="-2476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8pPr>
            <a:lvl9pPr marL="3086100" lvl="8" indent="-2476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9pPr>
          </a:lstStyle>
          <a:p>
            <a:endParaRPr/>
          </a:p>
        </p:txBody>
      </p:sp>
      <p:sp>
        <p:nvSpPr>
          <p:cNvPr id="203" name="Google Shape;203;p114"/>
          <p:cNvSpPr txBox="1">
            <a:spLocks noGrp="1"/>
          </p:cNvSpPr>
          <p:nvPr>
            <p:ph type="body" idx="3"/>
          </p:nvPr>
        </p:nvSpPr>
        <p:spPr>
          <a:xfrm>
            <a:off x="4644628" y="1151335"/>
            <a:ext cx="4042172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204" name="Google Shape;204;p114"/>
          <p:cNvSpPr txBox="1">
            <a:spLocks noGrp="1"/>
          </p:cNvSpPr>
          <p:nvPr>
            <p:ph type="body" idx="4"/>
          </p:nvPr>
        </p:nvSpPr>
        <p:spPr>
          <a:xfrm>
            <a:off x="4644628" y="1631156"/>
            <a:ext cx="4042172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857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800"/>
            </a:lvl1pPr>
            <a:lvl2pPr marL="685800" lvl="1" indent="-2667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1500"/>
            </a:lvl2pPr>
            <a:lvl3pPr marL="1028700" lvl="2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3pPr>
            <a:lvl4pPr marL="1371600" lvl="3" indent="-2476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200"/>
            </a:lvl4pPr>
            <a:lvl5pPr marL="1714500" lvl="4" indent="-2476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200"/>
            </a:lvl5pPr>
            <a:lvl6pPr marL="2057400" lvl="5" indent="-2476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6pPr>
            <a:lvl7pPr marL="2400300" lvl="6" indent="-2476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7pPr>
            <a:lvl8pPr marL="2743200" lvl="7" indent="-2476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8pPr>
            <a:lvl9pPr marL="3086100" lvl="8" indent="-2476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9pPr>
          </a:lstStyle>
          <a:p>
            <a:endParaRPr/>
          </a:p>
        </p:txBody>
      </p:sp>
      <p:sp>
        <p:nvSpPr>
          <p:cNvPr id="205" name="Google Shape;205;p11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11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11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0943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只有標題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15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11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11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11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3993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含標題的內容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16"/>
          <p:cNvSpPr txBox="1">
            <a:spLocks noGrp="1"/>
          </p:cNvSpPr>
          <p:nvPr>
            <p:ph type="title"/>
          </p:nvPr>
        </p:nvSpPr>
        <p:spPr>
          <a:xfrm>
            <a:off x="457200" y="204787"/>
            <a:ext cx="3008710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15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116"/>
          <p:cNvSpPr txBox="1">
            <a:spLocks noGrp="1"/>
          </p:cNvSpPr>
          <p:nvPr>
            <p:ph type="body" idx="1"/>
          </p:nvPr>
        </p:nvSpPr>
        <p:spPr>
          <a:xfrm>
            <a:off x="3575448" y="204788"/>
            <a:ext cx="5111353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32385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2400"/>
            </a:lvl1pPr>
            <a:lvl2pPr marL="685800" lvl="1" indent="-3048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100"/>
            </a:lvl2pPr>
            <a:lvl3pPr marL="1028700" lvl="2" indent="-2857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800"/>
            </a:lvl3pPr>
            <a:lvl4pPr marL="1371600" lvl="3" indent="-2667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1500"/>
            </a:lvl4pPr>
            <a:lvl5pPr marL="1714500" lvl="4" indent="-2667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1500"/>
            </a:lvl5pPr>
            <a:lvl6pPr marL="2057400" lvl="5" indent="-2667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6pPr>
            <a:lvl7pPr marL="2400300" lvl="6" indent="-2667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7pPr>
            <a:lvl8pPr marL="2743200" lvl="7" indent="-2667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8pPr>
            <a:lvl9pPr marL="3086100" lvl="8" indent="-2667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9pPr>
          </a:lstStyle>
          <a:p>
            <a:endParaRPr/>
          </a:p>
        </p:txBody>
      </p:sp>
      <p:sp>
        <p:nvSpPr>
          <p:cNvPr id="216" name="Google Shape;216;p116"/>
          <p:cNvSpPr txBox="1">
            <a:spLocks noGrp="1"/>
          </p:cNvSpPr>
          <p:nvPr>
            <p:ph type="body" idx="2"/>
          </p:nvPr>
        </p:nvSpPr>
        <p:spPr>
          <a:xfrm>
            <a:off x="457200" y="1076326"/>
            <a:ext cx="3008710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/>
            </a:lvl1pPr>
            <a:lvl2pPr marL="685800" lvl="1" indent="-17145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2pPr>
            <a:lvl3pPr marL="1028700" lvl="2" indent="-171450" algn="l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3pPr>
            <a:lvl4pPr marL="1371600" lvl="3" indent="-17145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4pPr>
            <a:lvl5pPr marL="1714500" lvl="4" indent="-17145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5pPr>
            <a:lvl6pPr marL="2057400" lvl="5" indent="-17145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6pPr>
            <a:lvl7pPr marL="2400300" lvl="6" indent="-17145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7pPr>
            <a:lvl8pPr marL="2743200" lvl="7" indent="-17145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8pPr>
            <a:lvl9pPr marL="3086100" lvl="8" indent="-17145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9pPr>
          </a:lstStyle>
          <a:p>
            <a:endParaRPr/>
          </a:p>
        </p:txBody>
      </p:sp>
      <p:sp>
        <p:nvSpPr>
          <p:cNvPr id="217" name="Google Shape;217;p11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1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11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7791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含標題的圖片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17"/>
          <p:cNvSpPr txBox="1">
            <a:spLocks noGrp="1"/>
          </p:cNvSpPr>
          <p:nvPr>
            <p:ph type="title"/>
          </p:nvPr>
        </p:nvSpPr>
        <p:spPr>
          <a:xfrm>
            <a:off x="1791891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15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117"/>
          <p:cNvSpPr>
            <a:spLocks noGrp="1"/>
          </p:cNvSpPr>
          <p:nvPr>
            <p:ph type="pic" idx="2"/>
          </p:nvPr>
        </p:nvSpPr>
        <p:spPr>
          <a:xfrm>
            <a:off x="1791891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223" name="Google Shape;223;p117"/>
          <p:cNvSpPr txBox="1">
            <a:spLocks noGrp="1"/>
          </p:cNvSpPr>
          <p:nvPr>
            <p:ph type="body" idx="1"/>
          </p:nvPr>
        </p:nvSpPr>
        <p:spPr>
          <a:xfrm>
            <a:off x="1791891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/>
            </a:lvl1pPr>
            <a:lvl2pPr marL="685800" lvl="1" indent="-17145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2pPr>
            <a:lvl3pPr marL="1028700" lvl="2" indent="-171450" algn="l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3pPr>
            <a:lvl4pPr marL="1371600" lvl="3" indent="-17145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4pPr>
            <a:lvl5pPr marL="1714500" lvl="4" indent="-17145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5pPr>
            <a:lvl6pPr marL="2057400" lvl="5" indent="-17145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6pPr>
            <a:lvl7pPr marL="2400300" lvl="6" indent="-17145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7pPr>
            <a:lvl8pPr marL="2743200" lvl="7" indent="-17145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8pPr>
            <a:lvl9pPr marL="3086100" lvl="8" indent="-17145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9pPr>
          </a:lstStyle>
          <a:p>
            <a:endParaRPr/>
          </a:p>
        </p:txBody>
      </p:sp>
      <p:sp>
        <p:nvSpPr>
          <p:cNvPr id="224" name="Google Shape;224;p11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11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11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5650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標題及直排文字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18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118"/>
          <p:cNvSpPr txBox="1">
            <a:spLocks noGrp="1"/>
          </p:cNvSpPr>
          <p:nvPr>
            <p:ph type="body" idx="1"/>
          </p:nvPr>
        </p:nvSpPr>
        <p:spPr>
          <a:xfrm rot="5400000">
            <a:off x="2874765" y="-1217414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028700" lvl="2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714500" lvl="4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057400" lvl="5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0" name="Google Shape;230;p11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11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11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9847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直排標題及文字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19"/>
          <p:cNvSpPr txBox="1">
            <a:spLocks noGrp="1"/>
          </p:cNvSpPr>
          <p:nvPr>
            <p:ph type="title"/>
          </p:nvPr>
        </p:nvSpPr>
        <p:spPr>
          <a:xfrm rot="5400000">
            <a:off x="5463779" y="1371601"/>
            <a:ext cx="4388644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119"/>
          <p:cNvSpPr txBox="1">
            <a:spLocks noGrp="1"/>
          </p:cNvSpPr>
          <p:nvPr>
            <p:ph type="body" idx="1"/>
          </p:nvPr>
        </p:nvSpPr>
        <p:spPr>
          <a:xfrm rot="5400000">
            <a:off x="1291829" y="-628649"/>
            <a:ext cx="4388644" cy="60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028700" lvl="2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714500" lvl="4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057400" lvl="5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6" name="Google Shape;236;p11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11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11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0480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200155"/>
            <a:ext cx="8229600" cy="3394472"/>
          </a:xfrm>
        </p:spPr>
        <p:txBody>
          <a:bodyPr rtlCol="0">
            <a:normAutofit/>
          </a:bodyPr>
          <a:lstStyle>
            <a:lvl1pPr>
              <a:defRPr>
                <a:latin typeface="標楷體" pitchFamily="65" charset="-120"/>
                <a:ea typeface="標楷體" pitchFamily="65" charset="-120"/>
              </a:defRPr>
            </a:lvl1pPr>
          </a:lstStyle>
          <a:p>
            <a:pPr lvl="0"/>
            <a:endParaRPr lang="zh-TW" altLang="en-US" noProof="0"/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66659B7D-1214-479D-8C34-4A17717A56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56313" y="4514850"/>
            <a:ext cx="1047750" cy="171450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Arial" pitchFamily="34" charset="0"/>
              </a:defRPr>
            </a:lvl1pPr>
          </a:lstStyle>
          <a:p>
            <a:pPr>
              <a:defRPr/>
            </a:pPr>
            <a:fld id="{B2504742-326D-468B-9213-D2C5F899454D}" type="datetime1">
              <a:rPr lang="ja-JP" altLang="en-US"/>
              <a:pPr>
                <a:defRPr/>
              </a:pPr>
              <a:t>2026/6/20</a:t>
            </a:fld>
            <a:endParaRPr lang="en-US" altLang="zh-TW" dirty="0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E73B0AC8-D9C9-4DB9-B11C-391AFBCE7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84313" y="4514850"/>
            <a:ext cx="4457700" cy="171450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2AAE1F9E-1F62-43E5-8DD3-AEDEAE2D0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8513" y="4514850"/>
            <a:ext cx="571500" cy="171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280ABA01-21B2-4A89-9904-54196B571D2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98824800"/>
      </p:ext>
    </p:extLst>
  </p:cSld>
  <p:clrMapOvr>
    <a:masterClrMapping/>
  </p:clrMapOvr>
  <p:transition spd="med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99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6" name="Google Shape;166;p99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7" name="Google Shape;167;p9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8" name="Google Shape;168;p9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9" name="Google Shape;169;p9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71259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9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7437AE6-71E1-407F-814E-4309B0079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14459"/>
            <a:ext cx="8229600" cy="1211544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升大學管道變化下 如何選讀高中</a:t>
            </a:r>
            <a:br>
              <a:rPr lang="en-US" altLang="zh-TW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1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明德高中陳棟遠</a:t>
            </a:r>
            <a:endParaRPr lang="zh-TW" altLang="en-US" sz="36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953431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0D76001-69A6-92EE-F6C3-EC4F9C1F5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5A85072-ACC0-CBF8-43A8-0E14BE030F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28" b="1"/>
          <a:stretch/>
        </p:blipFill>
        <p:spPr>
          <a:xfrm>
            <a:off x="1143000" y="36368"/>
            <a:ext cx="6858000" cy="2177003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1E7E3355-9452-8D18-7803-1C28E22C61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2999" y="2213371"/>
            <a:ext cx="7080105" cy="1464253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4B007797-873B-4167-022E-5522703619A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37811"/>
          <a:stretch/>
        </p:blipFill>
        <p:spPr>
          <a:xfrm>
            <a:off x="1143000" y="3835407"/>
            <a:ext cx="7080105" cy="95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1249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56329F4-7D08-E7AD-4D88-233BE82F1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05978"/>
            <a:ext cx="685799" cy="4194571"/>
          </a:xfrm>
        </p:spPr>
        <p:txBody>
          <a:bodyPr/>
          <a:lstStyle/>
          <a:p>
            <a:r>
              <a:rPr lang="zh-TW" altLang="en-US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第一學群範例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3EA8F6C-0128-EB88-F38C-4BFDDDE6C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34529"/>
            <a:ext cx="7620391" cy="2016959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9A8AD59D-E818-5F59-658E-ACB6218C8C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927" y="1390650"/>
            <a:ext cx="7772402" cy="2057399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9B457C13-498F-B65D-2AC4-5D7E5062EC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927" y="2724150"/>
            <a:ext cx="7689663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538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BB319C4-DE7F-D3BE-E488-4C0C9632E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AE1BC44-2817-AC11-A2F6-1B9F0ADB6D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57150"/>
            <a:ext cx="6705600" cy="190500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A4257DC4-0238-C2F2-A172-D56696590E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4207" y="1336739"/>
            <a:ext cx="6781800" cy="2029554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841A9F2E-F8E8-F5E5-3586-9BCC0C38B2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4076" y="2495550"/>
            <a:ext cx="6721931" cy="1668034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F7621D24-45A3-183D-600F-F31261D866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2567" y="3639803"/>
            <a:ext cx="6705600" cy="2029554"/>
          </a:xfrm>
          <a:prstGeom prst="rect">
            <a:avLst/>
          </a:prstGeom>
        </p:spPr>
      </p:pic>
      <p:sp>
        <p:nvSpPr>
          <p:cNvPr id="3" name="標題 1">
            <a:extLst>
              <a:ext uri="{FF2B5EF4-FFF2-40B4-BE49-F238E27FC236}">
                <a16:creationId xmlns:a16="http://schemas.microsoft.com/office/drawing/2014/main" id="{1DADA4D0-C3EE-3852-66E7-F78FD879CE27}"/>
              </a:ext>
            </a:extLst>
          </p:cNvPr>
          <p:cNvSpPr txBox="1">
            <a:spLocks/>
          </p:cNvSpPr>
          <p:nvPr/>
        </p:nvSpPr>
        <p:spPr>
          <a:xfrm>
            <a:off x="152400" y="205978"/>
            <a:ext cx="685799" cy="4194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200" b="1" i="0">
                <a:solidFill>
                  <a:schemeClr val="tx1"/>
                </a:solidFill>
                <a:latin typeface="Microsoft JhengHei"/>
                <a:ea typeface="+mj-ea"/>
                <a:cs typeface="Microsoft JhengHe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第二學群範例</a:t>
            </a:r>
          </a:p>
        </p:txBody>
      </p:sp>
    </p:spTree>
    <p:extLst>
      <p:ext uri="{BB962C8B-B14F-4D97-AF65-F5344CB8AC3E}">
        <p14:creationId xmlns:p14="http://schemas.microsoft.com/office/powerpoint/2010/main" val="11438426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9C3C603-54C4-6F10-FD57-4B54D1330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F4B88897-A102-4CFB-4998-907DC16F0E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189" y="-83479"/>
            <a:ext cx="7374711" cy="219594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95368D65-8FEC-1D9E-F634-5C1CB2D22F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573" y="1276350"/>
            <a:ext cx="7337238" cy="198120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C30EDBDC-DA57-9B9D-1204-CA097941E7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573" y="2571750"/>
            <a:ext cx="7299765" cy="1905001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5D5A2833-8867-9FB3-67D2-82D93C7E94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5975" y="3812135"/>
            <a:ext cx="7312363" cy="1960015"/>
          </a:xfrm>
          <a:prstGeom prst="rect">
            <a:avLst/>
          </a:prstGeom>
        </p:spPr>
      </p:pic>
      <p:sp>
        <p:nvSpPr>
          <p:cNvPr id="3" name="標題 1">
            <a:extLst>
              <a:ext uri="{FF2B5EF4-FFF2-40B4-BE49-F238E27FC236}">
                <a16:creationId xmlns:a16="http://schemas.microsoft.com/office/drawing/2014/main" id="{FF4A0C6C-F981-E1D3-435B-EE5B6F431E4E}"/>
              </a:ext>
            </a:extLst>
          </p:cNvPr>
          <p:cNvSpPr txBox="1">
            <a:spLocks/>
          </p:cNvSpPr>
          <p:nvPr/>
        </p:nvSpPr>
        <p:spPr>
          <a:xfrm>
            <a:off x="152400" y="205978"/>
            <a:ext cx="685799" cy="4194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200" b="1" i="0">
                <a:solidFill>
                  <a:schemeClr val="tx1"/>
                </a:solidFill>
                <a:latin typeface="Microsoft JhengHei"/>
                <a:ea typeface="+mj-ea"/>
                <a:cs typeface="Microsoft JhengHe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第三學群範例</a:t>
            </a:r>
          </a:p>
        </p:txBody>
      </p:sp>
    </p:spTree>
    <p:extLst>
      <p:ext uri="{BB962C8B-B14F-4D97-AF65-F5344CB8AC3E}">
        <p14:creationId xmlns:p14="http://schemas.microsoft.com/office/powerpoint/2010/main" val="2736238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內容版面配置區 2">
            <a:extLst>
              <a:ext uri="{FF2B5EF4-FFF2-40B4-BE49-F238E27FC236}">
                <a16:creationId xmlns:a16="http://schemas.microsoft.com/office/drawing/2014/main" id="{262509DB-6946-49A1-829F-F8AB6F6CC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240" y="281940"/>
            <a:ext cx="8465820" cy="470154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n-US" altLang="zh-TW" b="1" dirty="0">
                <a:solidFill>
                  <a:srgbClr val="002060"/>
                </a:solidFill>
              </a:rPr>
              <a:t>110</a:t>
            </a:r>
            <a:r>
              <a:rPr altLang="en-US" b="1" dirty="0">
                <a:solidFill>
                  <a:srgbClr val="002060"/>
                </a:solidFill>
              </a:rPr>
              <a:t>年全國高中有</a:t>
            </a:r>
            <a:r>
              <a:rPr lang="en-US" altLang="zh-TW" b="1" dirty="0">
                <a:solidFill>
                  <a:srgbClr val="002060"/>
                </a:solidFill>
              </a:rPr>
              <a:t>45%</a:t>
            </a:r>
            <a:r>
              <a:rPr altLang="en-US" b="1" dirty="0">
                <a:solidFill>
                  <a:srgbClr val="002060"/>
                </a:solidFill>
              </a:rPr>
              <a:t>學校學生經繁星進入台大。</a:t>
            </a:r>
            <a:endParaRPr lang="en-US" altLang="zh-TW" b="1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endParaRPr lang="en-US" altLang="zh-TW" sz="1650" b="1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altLang="en-US" b="1" dirty="0" err="1">
                <a:solidFill>
                  <a:srgbClr val="C00000"/>
                </a:solidFill>
              </a:rPr>
              <a:t>台大表示</a:t>
            </a:r>
            <a:r>
              <a:rPr altLang="en-US" b="1" dirty="0" err="1">
                <a:solidFill>
                  <a:srgbClr val="C0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：</a:t>
            </a:r>
            <a:r>
              <a:rPr altLang="en-US" b="1" dirty="0" err="1">
                <a:solidFill>
                  <a:srgbClr val="C00000"/>
                </a:solidFill>
              </a:rPr>
              <a:t>繁星生就學穩定度超越其他入學管道學生，班上排名相對優異，研議明年微幅增加名額</a:t>
            </a:r>
            <a:r>
              <a:rPr altLang="en-US" b="1" dirty="0">
                <a:solidFill>
                  <a:srgbClr val="C00000"/>
                </a:solidFill>
              </a:rPr>
              <a:t>。</a:t>
            </a:r>
            <a:endParaRPr lang="en-US" altLang="zh-TW" b="1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endParaRPr lang="en-US" altLang="zh-TW" sz="1425" b="1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altLang="en-US" b="1" dirty="0" err="1">
                <a:solidFill>
                  <a:srgbClr val="002060"/>
                </a:solidFill>
              </a:rPr>
              <a:t>清大教務長：繁星學生，報到率高，休學率低，學業成績最好，學習態度較主動積極。很多科系都積極爭取名額，已達教育部規定上限</a:t>
            </a:r>
            <a:r>
              <a:rPr altLang="en-US" b="1" dirty="0">
                <a:solidFill>
                  <a:srgbClr val="002060"/>
                </a:solidFill>
              </a:rPr>
              <a:t>。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標題 1">
            <a:extLst>
              <a:ext uri="{FF2B5EF4-FFF2-40B4-BE49-F238E27FC236}">
                <a16:creationId xmlns:a16="http://schemas.microsoft.com/office/drawing/2014/main" id="{610C97FD-5D3E-448C-B03A-7C8842576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32750"/>
            <a:ext cx="8229600" cy="857250"/>
          </a:xfrm>
        </p:spPr>
        <p:txBody>
          <a:bodyPr>
            <a:noAutofit/>
          </a:bodyPr>
          <a:lstStyle/>
          <a:p>
            <a:pPr algn="l"/>
            <a:r>
              <a:rPr lang="zh-TW" altLang="en-US" sz="28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分析</a:t>
            </a:r>
            <a:r>
              <a:rPr lang="en-US" altLang="zh-TW" sz="28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28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8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8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個升大學主要管道</a:t>
            </a:r>
            <a:r>
              <a:rPr lang="zh-TW" altLang="en-US" sz="2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學業表現優良比例</a:t>
            </a:r>
            <a:r>
              <a:rPr lang="zh-TW" altLang="en-US" sz="28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br>
              <a:rPr lang="en-US" altLang="zh-TW" sz="2800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台大</a:t>
            </a:r>
            <a:r>
              <a:rPr lang="en-US" altLang="zh-TW" sz="2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繁星入學最佳、申請其次、考試入學最低</a:t>
            </a:r>
            <a:br>
              <a:rPr lang="en-US" altLang="zh-TW" sz="2800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全台大學</a:t>
            </a:r>
            <a:r>
              <a:rPr lang="en-US" altLang="zh-TW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繁星入學最佳、申請其次、考試入學最低</a:t>
            </a:r>
            <a:endParaRPr altLang="en-US" sz="28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3555" name="內容版面配置區 4" descr="C:\Users\teacher\AppData\Local\Microsoft\Windows\INetCache\Content.Word\IMG_9351.jpg">
            <a:extLst>
              <a:ext uri="{FF2B5EF4-FFF2-40B4-BE49-F238E27FC236}">
                <a16:creationId xmlns:a16="http://schemas.microsoft.com/office/drawing/2014/main" id="{5E559B4C-EEF7-4630-8E3A-E746A480F52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74" r="15677"/>
          <a:stretch>
            <a:fillRect/>
          </a:stretch>
        </p:blipFill>
        <p:spPr bwMode="auto">
          <a:xfrm>
            <a:off x="746703" y="1653775"/>
            <a:ext cx="3225452" cy="3489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6" name="內容版面配置區 5" descr="C:\Users\teacher\AppData\Local\Microsoft\Windows\INetCache\Content.Word\IMG_9352.jpg">
            <a:extLst>
              <a:ext uri="{FF2B5EF4-FFF2-40B4-BE49-F238E27FC236}">
                <a16:creationId xmlns:a16="http://schemas.microsoft.com/office/drawing/2014/main" id="{4E6FE07A-8B22-4EA0-B601-E612A63B7A06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68" r="11674"/>
          <a:stretch>
            <a:fillRect/>
          </a:stretch>
        </p:blipFill>
        <p:spPr>
          <a:xfrm>
            <a:off x="5171846" y="1653778"/>
            <a:ext cx="3429000" cy="3489722"/>
          </a:xfrm>
        </p:spPr>
      </p:pic>
      <p:sp>
        <p:nvSpPr>
          <p:cNvPr id="2" name="箭號: 向右 1">
            <a:extLst>
              <a:ext uri="{FF2B5EF4-FFF2-40B4-BE49-F238E27FC236}">
                <a16:creationId xmlns:a16="http://schemas.microsoft.com/office/drawing/2014/main" id="{08AD00D5-41C0-44C4-91D5-7885DFD4A6C0}"/>
              </a:ext>
            </a:extLst>
          </p:cNvPr>
          <p:cNvSpPr/>
          <p:nvPr/>
        </p:nvSpPr>
        <p:spPr>
          <a:xfrm>
            <a:off x="1185063" y="2130254"/>
            <a:ext cx="336499" cy="18106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" name="箭號: 向右 5">
            <a:extLst>
              <a:ext uri="{FF2B5EF4-FFF2-40B4-BE49-F238E27FC236}">
                <a16:creationId xmlns:a16="http://schemas.microsoft.com/office/drawing/2014/main" id="{FBF447BE-F239-4468-AE52-3F6A7C2A62C0}"/>
              </a:ext>
            </a:extLst>
          </p:cNvPr>
          <p:cNvSpPr/>
          <p:nvPr/>
        </p:nvSpPr>
        <p:spPr>
          <a:xfrm>
            <a:off x="6444692" y="2055572"/>
            <a:ext cx="357226" cy="16521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圖片 3" descr="C:\Users\teacher\AppData\Local\Microsoft\Windows\INetCache\Content.Word\IMG_9353.jpg">
            <a:extLst>
              <a:ext uri="{FF2B5EF4-FFF2-40B4-BE49-F238E27FC236}">
                <a16:creationId xmlns:a16="http://schemas.microsoft.com/office/drawing/2014/main" id="{F6B1EBFB-3998-4604-966D-98ADA057C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4" r="16316"/>
          <a:stretch>
            <a:fillRect/>
          </a:stretch>
        </p:blipFill>
        <p:spPr bwMode="auto">
          <a:xfrm>
            <a:off x="721516" y="1610914"/>
            <a:ext cx="3320653" cy="3532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內容版面配置區 4" descr="C:\Users\teacher\AppData\Local\Microsoft\Windows\INetCache\Content.Word\IMG_9354.jpg">
            <a:extLst>
              <a:ext uri="{FF2B5EF4-FFF2-40B4-BE49-F238E27FC236}">
                <a16:creationId xmlns:a16="http://schemas.microsoft.com/office/drawing/2014/main" id="{E8E009EA-252F-44D7-9471-DFBF0E903872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0" r="10669"/>
          <a:stretch>
            <a:fillRect/>
          </a:stretch>
        </p:blipFill>
        <p:spPr>
          <a:xfrm>
            <a:off x="5180413" y="1610915"/>
            <a:ext cx="3320653" cy="3532585"/>
          </a:xfrm>
        </p:spPr>
      </p:pic>
      <p:sp>
        <p:nvSpPr>
          <p:cNvPr id="5" name="箭號: 向右 4">
            <a:extLst>
              <a:ext uri="{FF2B5EF4-FFF2-40B4-BE49-F238E27FC236}">
                <a16:creationId xmlns:a16="http://schemas.microsoft.com/office/drawing/2014/main" id="{00A0D478-5BC1-4917-8938-81306F58897C}"/>
              </a:ext>
            </a:extLst>
          </p:cNvPr>
          <p:cNvSpPr/>
          <p:nvPr/>
        </p:nvSpPr>
        <p:spPr>
          <a:xfrm>
            <a:off x="1309422" y="2726779"/>
            <a:ext cx="336499" cy="18106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" name="箭號: 向右 5">
            <a:extLst>
              <a:ext uri="{FF2B5EF4-FFF2-40B4-BE49-F238E27FC236}">
                <a16:creationId xmlns:a16="http://schemas.microsoft.com/office/drawing/2014/main" id="{A8C66E96-0F39-4C78-AE57-AA833BDFB517}"/>
              </a:ext>
            </a:extLst>
          </p:cNvPr>
          <p:cNvSpPr/>
          <p:nvPr/>
        </p:nvSpPr>
        <p:spPr>
          <a:xfrm>
            <a:off x="6217920" y="2643084"/>
            <a:ext cx="336499" cy="18106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877745FC-E5C6-4296-8E33-047B516F49FE}"/>
              </a:ext>
            </a:extLst>
          </p:cNvPr>
          <p:cNvSpPr txBox="1">
            <a:spLocks/>
          </p:cNvSpPr>
          <p:nvPr/>
        </p:nvSpPr>
        <p:spPr>
          <a:xfrm>
            <a:off x="457200" y="45469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zh-TW" altLang="en-US" sz="28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分析</a:t>
            </a:r>
            <a:r>
              <a:rPr lang="en-US" altLang="zh-TW" sz="28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28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8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8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個升大學主要管道</a:t>
            </a:r>
            <a:r>
              <a:rPr lang="zh-TW" altLang="en-US" sz="2800" b="1" u="sng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最低退學和二一比例</a:t>
            </a:r>
            <a:r>
              <a:rPr lang="zh-TW" altLang="en-US" sz="28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br>
              <a:rPr lang="zh-TW" altLang="en-US" sz="2800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台大</a:t>
            </a:r>
            <a:r>
              <a:rPr lang="en-US" altLang="zh-TW" sz="2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繁星入學最低、申請其次、考試入學最高</a:t>
            </a:r>
            <a:br>
              <a:rPr lang="zh-TW" altLang="en-US" sz="2800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全台大學</a:t>
            </a:r>
            <a:r>
              <a:rPr lang="en-US" altLang="zh-TW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繁星入學最低、申請其次、考試入學最高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標題 1">
            <a:extLst>
              <a:ext uri="{FF2B5EF4-FFF2-40B4-BE49-F238E27FC236}">
                <a16:creationId xmlns:a16="http://schemas.microsoft.com/office/drawing/2014/main" id="{2027E1E7-5C49-4B6A-ADF4-84836F855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3285" y="195262"/>
            <a:ext cx="6172200" cy="642938"/>
          </a:xfrm>
        </p:spPr>
        <p:txBody>
          <a:bodyPr/>
          <a:lstStyle/>
          <a:p>
            <a:r>
              <a:rPr altLang="en-US" sz="3000" b="1" dirty="0" err="1">
                <a:solidFill>
                  <a:srgbClr val="7030A0"/>
                </a:solidFill>
                <a:latin typeface="標楷體" panose="03000509000000000000" pitchFamily="65" charset="-120"/>
              </a:rPr>
              <a:t>其實到外地就學的孩子</a:t>
            </a:r>
            <a:r>
              <a:rPr altLang="en-US" sz="3000" b="1" dirty="0">
                <a:solidFill>
                  <a:srgbClr val="7030A0"/>
                </a:solidFill>
                <a:latin typeface="標楷體" panose="03000509000000000000" pitchFamily="65" charset="-120"/>
              </a:rPr>
              <a:t>：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A549A67-025B-476C-A930-024DEDC247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268" y="951311"/>
            <a:ext cx="8256233" cy="390921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  <a:spcBef>
                <a:spcPts val="900"/>
              </a:spcBef>
              <a:buClr>
                <a:srgbClr val="7030A0"/>
              </a:buClr>
            </a:pPr>
            <a:r>
              <a:rPr altLang="en-US" b="1" dirty="0" err="1">
                <a:solidFill>
                  <a:srgbClr val="002060"/>
                </a:solidFill>
                <a:latin typeface="標楷體" panose="03000509000000000000" pitchFamily="65" charset="-120"/>
              </a:rPr>
              <a:t>他們每天花多少時間通勤？是否對他們的生活有所影響</a:t>
            </a:r>
            <a:r>
              <a:rPr altLang="en-US" b="1" dirty="0">
                <a:solidFill>
                  <a:srgbClr val="002060"/>
                </a:solidFill>
                <a:latin typeface="標楷體" panose="03000509000000000000" pitchFamily="65" charset="-120"/>
              </a:rPr>
              <a:t>？</a:t>
            </a:r>
            <a:endParaRPr lang="en-US" altLang="zh-TW" b="1" dirty="0">
              <a:solidFill>
                <a:srgbClr val="002060"/>
              </a:solidFill>
              <a:latin typeface="標楷體" panose="03000509000000000000" pitchFamily="65" charset="-120"/>
            </a:endParaRPr>
          </a:p>
          <a:p>
            <a:pPr>
              <a:lnSpc>
                <a:spcPct val="150000"/>
              </a:lnSpc>
              <a:spcBef>
                <a:spcPts val="750"/>
              </a:spcBef>
              <a:buClr>
                <a:srgbClr val="7030A0"/>
              </a:buClr>
            </a:pPr>
            <a:r>
              <a:rPr altLang="en-US" b="1" dirty="0" err="1">
                <a:solidFill>
                  <a:srgbClr val="C00000"/>
                </a:solidFill>
                <a:latin typeface="標楷體" panose="03000509000000000000" pitchFamily="65" charset="-120"/>
              </a:rPr>
              <a:t>您是否有追踨他們後來大學升學是否理想</a:t>
            </a:r>
            <a:r>
              <a:rPr altLang="en-US" b="1" dirty="0">
                <a:solidFill>
                  <a:srgbClr val="C00000"/>
                </a:solidFill>
                <a:latin typeface="標楷體" panose="03000509000000000000" pitchFamily="65" charset="-120"/>
              </a:rPr>
              <a:t>？</a:t>
            </a:r>
            <a:endParaRPr lang="en-US" altLang="zh-TW" b="1" dirty="0">
              <a:solidFill>
                <a:srgbClr val="C00000"/>
              </a:solidFill>
              <a:latin typeface="標楷體" panose="03000509000000000000" pitchFamily="65" charset="-120"/>
            </a:endParaRPr>
          </a:p>
          <a:p>
            <a:pPr>
              <a:lnSpc>
                <a:spcPct val="150000"/>
              </a:lnSpc>
              <a:spcBef>
                <a:spcPts val="750"/>
              </a:spcBef>
              <a:buClr>
                <a:srgbClr val="7030A0"/>
              </a:buClr>
            </a:pPr>
            <a:r>
              <a:rPr altLang="en-US" b="1" dirty="0" err="1">
                <a:solidFill>
                  <a:srgbClr val="002060"/>
                </a:solidFill>
                <a:latin typeface="標楷體" panose="03000509000000000000" pitchFamily="65" charset="-120"/>
              </a:rPr>
              <a:t>他們是變得更有自信了，還是覺察到自己的不足</a:t>
            </a:r>
            <a:r>
              <a:rPr altLang="en-US" b="1" dirty="0">
                <a:solidFill>
                  <a:srgbClr val="002060"/>
                </a:solidFill>
                <a:latin typeface="標楷體" panose="03000509000000000000" pitchFamily="65" charset="-120"/>
              </a:rPr>
              <a:t>？</a:t>
            </a:r>
            <a:endParaRPr lang="en-US" altLang="zh-TW" b="1" dirty="0">
              <a:solidFill>
                <a:srgbClr val="002060"/>
              </a:solidFill>
              <a:latin typeface="標楷體" panose="03000509000000000000" pitchFamily="65" charset="-120"/>
            </a:endParaRPr>
          </a:p>
          <a:p>
            <a:pPr>
              <a:lnSpc>
                <a:spcPct val="150000"/>
              </a:lnSpc>
              <a:spcBef>
                <a:spcPts val="750"/>
              </a:spcBef>
              <a:buClr>
                <a:srgbClr val="7030A0"/>
              </a:buClr>
            </a:pPr>
            <a:r>
              <a:rPr altLang="en-US" b="1" dirty="0" err="1">
                <a:solidFill>
                  <a:srgbClr val="C00000"/>
                </a:solidFill>
                <a:latin typeface="標楷體" panose="03000509000000000000" pitchFamily="65" charset="-120"/>
              </a:rPr>
              <a:t>他們在高中快樂嗎</a:t>
            </a:r>
            <a:r>
              <a:rPr altLang="en-US" b="1" dirty="0">
                <a:solidFill>
                  <a:srgbClr val="C00000"/>
                </a:solidFill>
                <a:latin typeface="標楷體" panose="03000509000000000000" pitchFamily="65" charset="-120"/>
              </a:rPr>
              <a:t>？</a:t>
            </a:r>
            <a:endParaRPr lang="en-US" altLang="zh-TW" b="1" dirty="0">
              <a:solidFill>
                <a:srgbClr val="C00000"/>
              </a:solidFill>
              <a:latin typeface="標楷體" panose="03000509000000000000" pitchFamily="65" charset="-120"/>
            </a:endParaRPr>
          </a:p>
          <a:p>
            <a:pPr>
              <a:lnSpc>
                <a:spcPct val="150000"/>
              </a:lnSpc>
              <a:spcBef>
                <a:spcPts val="750"/>
              </a:spcBef>
              <a:buClr>
                <a:srgbClr val="7030A0"/>
              </a:buClr>
            </a:pPr>
            <a:r>
              <a:rPr altLang="en-US" b="1" dirty="0" err="1">
                <a:solidFill>
                  <a:srgbClr val="002060"/>
                </a:solidFill>
                <a:latin typeface="標楷體" panose="03000509000000000000" pitchFamily="65" charset="-120"/>
              </a:rPr>
              <a:t>他們在高中面對的成就與挫折，那一個較多</a:t>
            </a:r>
            <a:r>
              <a:rPr altLang="en-US" b="1" dirty="0">
                <a:solidFill>
                  <a:srgbClr val="002060"/>
                </a:solidFill>
                <a:latin typeface="標楷體" panose="03000509000000000000" pitchFamily="65" charset="-120"/>
              </a:rPr>
              <a:t>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投影片編號版面配置區 5">
            <a:extLst>
              <a:ext uri="{FF2B5EF4-FFF2-40B4-BE49-F238E27FC236}">
                <a16:creationId xmlns:a16="http://schemas.microsoft.com/office/drawing/2014/main" id="{C8977515-F8C3-4021-AF2D-3C2691ECA25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43000" y="0"/>
            <a:ext cx="0" cy="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313127" indent="-120251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482192" indent="-96439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675068" indent="-96439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867944" indent="-96439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1210836" indent="-96439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1553727" indent="-96439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1896619" indent="-96439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2239510" indent="-96439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fld id="{40EC8A15-71FB-4234-9930-9CC9C03CF34B}" type="slidenum">
              <a:rPr kumimoji="0" lang="en-US" altLang="zh-TW" sz="525">
                <a:solidFill>
                  <a:srgbClr val="000000"/>
                </a:solidFill>
              </a:rPr>
              <a:pPr/>
              <a:t>18</a:t>
            </a:fld>
            <a:endParaRPr kumimoji="0" lang="en-US" altLang="zh-TW" sz="525">
              <a:solidFill>
                <a:srgbClr val="000000"/>
              </a:solidFill>
            </a:endParaRPr>
          </a:p>
        </p:txBody>
      </p:sp>
      <p:sp>
        <p:nvSpPr>
          <p:cNvPr id="189443" name="矩形 1">
            <a:extLst>
              <a:ext uri="{FF2B5EF4-FFF2-40B4-BE49-F238E27FC236}">
                <a16:creationId xmlns:a16="http://schemas.microsoft.com/office/drawing/2014/main" id="{46FF2394-DCC9-40DF-86B9-015263F706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101" y="4609399"/>
            <a:ext cx="86550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8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742950" indent="-285750">
              <a:spcBef>
                <a:spcPts val="12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 marL="1143000" indent="-228600">
              <a:spcBef>
                <a:spcPts val="8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 marL="1600200" indent="-228600">
              <a:spcBef>
                <a:spcPts val="6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 marL="2057400" indent="-228600">
              <a:spcBef>
                <a:spcPts val="6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1800" b="1" dirty="0">
                <a:solidFill>
                  <a:srgbClr val="002060"/>
                </a:solidFill>
                <a:latin typeface="文鼎超顏楷"/>
                <a:ea typeface="文鼎超顏楷"/>
                <a:cs typeface="文鼎超顏楷"/>
              </a:rPr>
              <a:t>大學學測成績五標：</a:t>
            </a:r>
            <a:r>
              <a:rPr lang="zh-TW" altLang="en-US" sz="1800" b="1" u="sng" dirty="0">
                <a:solidFill>
                  <a:srgbClr val="FF0000"/>
                </a:solidFill>
                <a:latin typeface="文鼎超顏楷"/>
                <a:ea typeface="文鼎超顏楷"/>
                <a:cs typeface="文鼎超顏楷"/>
              </a:rPr>
              <a:t>頂</a:t>
            </a:r>
            <a:r>
              <a:rPr lang="zh-TW" altLang="en-US" sz="1800" b="1" dirty="0">
                <a:solidFill>
                  <a:srgbClr val="FF0000"/>
                </a:solidFill>
                <a:latin typeface="文鼎超顏楷"/>
                <a:ea typeface="文鼎超顏楷"/>
                <a:cs typeface="文鼎超顏楷"/>
              </a:rPr>
              <a:t>標</a:t>
            </a:r>
            <a:r>
              <a:rPr lang="en-US" altLang="zh-TW" sz="1800" b="1" dirty="0">
                <a:solidFill>
                  <a:srgbClr val="FF0000"/>
                </a:solidFill>
                <a:latin typeface="文鼎超顏楷"/>
                <a:ea typeface="文鼎超顏楷"/>
                <a:cs typeface="文鼎超顏楷"/>
              </a:rPr>
              <a:t>88%</a:t>
            </a:r>
            <a:r>
              <a:rPr lang="zh-TW" altLang="en-US" sz="1800" b="1" dirty="0">
                <a:solidFill>
                  <a:srgbClr val="FF0000"/>
                </a:solidFill>
                <a:latin typeface="文鼎超顏楷"/>
                <a:ea typeface="文鼎超顏楷"/>
                <a:cs typeface="文鼎超顏楷"/>
              </a:rPr>
              <a:t>、</a:t>
            </a:r>
            <a:r>
              <a:rPr lang="zh-TW" altLang="en-US" sz="1800" b="1" u="sng" dirty="0">
                <a:solidFill>
                  <a:srgbClr val="FF0000"/>
                </a:solidFill>
                <a:latin typeface="文鼎超顏楷"/>
                <a:ea typeface="文鼎超顏楷"/>
                <a:cs typeface="文鼎超顏楷"/>
              </a:rPr>
              <a:t>前</a:t>
            </a:r>
            <a:r>
              <a:rPr lang="zh-TW" altLang="en-US" sz="1800" b="1" dirty="0">
                <a:solidFill>
                  <a:srgbClr val="FF0000"/>
                </a:solidFill>
                <a:latin typeface="文鼎超顏楷"/>
                <a:ea typeface="文鼎超顏楷"/>
                <a:cs typeface="文鼎超顏楷"/>
              </a:rPr>
              <a:t>標</a:t>
            </a:r>
            <a:r>
              <a:rPr lang="en-US" altLang="zh-TW" sz="1800" b="1" dirty="0">
                <a:solidFill>
                  <a:srgbClr val="FF0000"/>
                </a:solidFill>
                <a:latin typeface="文鼎超顏楷"/>
                <a:ea typeface="文鼎超顏楷"/>
                <a:cs typeface="文鼎超顏楷"/>
              </a:rPr>
              <a:t>75%</a:t>
            </a:r>
            <a:r>
              <a:rPr lang="zh-TW" altLang="en-US" sz="1800" b="1" dirty="0">
                <a:solidFill>
                  <a:srgbClr val="FF0000"/>
                </a:solidFill>
                <a:latin typeface="文鼎超顏楷"/>
                <a:ea typeface="文鼎超顏楷"/>
                <a:cs typeface="文鼎超顏楷"/>
              </a:rPr>
              <a:t>、</a:t>
            </a:r>
            <a:r>
              <a:rPr lang="zh-TW" altLang="en-US" sz="1800" b="1" u="sng" dirty="0">
                <a:solidFill>
                  <a:srgbClr val="FF0000"/>
                </a:solidFill>
                <a:latin typeface="文鼎超顏楷"/>
                <a:ea typeface="文鼎超顏楷"/>
                <a:cs typeface="文鼎超顏楷"/>
              </a:rPr>
              <a:t>均</a:t>
            </a:r>
            <a:r>
              <a:rPr lang="zh-TW" altLang="en-US" sz="1800" b="1" dirty="0">
                <a:solidFill>
                  <a:srgbClr val="FF0000"/>
                </a:solidFill>
                <a:latin typeface="文鼎超顏楷"/>
                <a:ea typeface="文鼎超顏楷"/>
                <a:cs typeface="文鼎超顏楷"/>
              </a:rPr>
              <a:t>標</a:t>
            </a:r>
            <a:r>
              <a:rPr lang="en-US" altLang="zh-TW" sz="1800" b="1" dirty="0">
                <a:solidFill>
                  <a:srgbClr val="FF0000"/>
                </a:solidFill>
                <a:latin typeface="文鼎超顏楷"/>
                <a:ea typeface="文鼎超顏楷"/>
                <a:cs typeface="文鼎超顏楷"/>
              </a:rPr>
              <a:t>50%</a:t>
            </a:r>
            <a:r>
              <a:rPr lang="zh-TW" altLang="en-US" sz="1800" b="1" dirty="0">
                <a:solidFill>
                  <a:srgbClr val="FF0000"/>
                </a:solidFill>
                <a:latin typeface="文鼎超顏楷"/>
                <a:ea typeface="文鼎超顏楷"/>
                <a:cs typeface="文鼎超顏楷"/>
              </a:rPr>
              <a:t>、</a:t>
            </a:r>
            <a:r>
              <a:rPr lang="zh-TW" altLang="en-US" sz="1800" b="1" u="sng" dirty="0">
                <a:solidFill>
                  <a:srgbClr val="FF0000"/>
                </a:solidFill>
                <a:latin typeface="文鼎超顏楷"/>
                <a:ea typeface="文鼎超顏楷"/>
                <a:cs typeface="文鼎超顏楷"/>
              </a:rPr>
              <a:t>後</a:t>
            </a:r>
            <a:r>
              <a:rPr lang="zh-TW" altLang="en-US" sz="1800" b="1" dirty="0">
                <a:solidFill>
                  <a:srgbClr val="FF0000"/>
                </a:solidFill>
                <a:latin typeface="文鼎超顏楷"/>
                <a:ea typeface="文鼎超顏楷"/>
                <a:cs typeface="文鼎超顏楷"/>
              </a:rPr>
              <a:t>標</a:t>
            </a:r>
            <a:r>
              <a:rPr lang="en-US" altLang="zh-TW" sz="1800" b="1" dirty="0">
                <a:solidFill>
                  <a:srgbClr val="FF0000"/>
                </a:solidFill>
                <a:latin typeface="文鼎超顏楷"/>
                <a:ea typeface="文鼎超顏楷"/>
                <a:cs typeface="文鼎超顏楷"/>
              </a:rPr>
              <a:t>25%</a:t>
            </a:r>
            <a:r>
              <a:rPr lang="zh-TW" altLang="en-US" sz="1800" b="1" dirty="0">
                <a:solidFill>
                  <a:srgbClr val="FF0000"/>
                </a:solidFill>
                <a:latin typeface="文鼎超顏楷"/>
                <a:ea typeface="文鼎超顏楷"/>
                <a:cs typeface="文鼎超顏楷"/>
              </a:rPr>
              <a:t>、</a:t>
            </a:r>
            <a:r>
              <a:rPr lang="zh-TW" altLang="en-US" sz="1800" b="1" u="sng" dirty="0">
                <a:solidFill>
                  <a:srgbClr val="FF0000"/>
                </a:solidFill>
                <a:latin typeface="文鼎超顏楷"/>
                <a:ea typeface="文鼎超顏楷"/>
                <a:cs typeface="文鼎超顏楷"/>
              </a:rPr>
              <a:t>底</a:t>
            </a:r>
            <a:r>
              <a:rPr lang="zh-TW" altLang="en-US" sz="1800" b="1" dirty="0">
                <a:solidFill>
                  <a:srgbClr val="FF0000"/>
                </a:solidFill>
                <a:latin typeface="文鼎超顏楷"/>
                <a:ea typeface="文鼎超顏楷"/>
                <a:cs typeface="文鼎超顏楷"/>
              </a:rPr>
              <a:t>標</a:t>
            </a:r>
            <a:r>
              <a:rPr lang="en-US" altLang="zh-TW" sz="1800" b="1" dirty="0">
                <a:solidFill>
                  <a:srgbClr val="FF0000"/>
                </a:solidFill>
                <a:latin typeface="文鼎超顏楷"/>
                <a:ea typeface="文鼎超顏楷"/>
                <a:cs typeface="文鼎超顏楷"/>
              </a:rPr>
              <a:t>12%</a:t>
            </a:r>
          </a:p>
        </p:txBody>
      </p:sp>
      <p:graphicFrame>
        <p:nvGraphicFramePr>
          <p:cNvPr id="3" name="內容版面配置區 2">
            <a:extLst>
              <a:ext uri="{FF2B5EF4-FFF2-40B4-BE49-F238E27FC236}">
                <a16:creationId xmlns:a16="http://schemas.microsoft.com/office/drawing/2014/main" id="{525848B8-9C13-44C3-87A8-F1FCB181162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08050" y="141687"/>
          <a:ext cx="7334252" cy="4314831"/>
        </p:xfrm>
        <a:graphic>
          <a:graphicData uri="http://schemas.openxmlformats.org/drawingml/2006/table">
            <a:tbl>
              <a:tblPr/>
              <a:tblGrid>
                <a:gridCol w="1222598">
                  <a:extLst>
                    <a:ext uri="{9D8B030D-6E8A-4147-A177-3AD203B41FA5}">
                      <a16:colId xmlns:a16="http://schemas.microsoft.com/office/drawing/2014/main" val="4169524745"/>
                    </a:ext>
                  </a:extLst>
                </a:gridCol>
                <a:gridCol w="1222598">
                  <a:extLst>
                    <a:ext uri="{9D8B030D-6E8A-4147-A177-3AD203B41FA5}">
                      <a16:colId xmlns:a16="http://schemas.microsoft.com/office/drawing/2014/main" val="2696421488"/>
                    </a:ext>
                  </a:extLst>
                </a:gridCol>
                <a:gridCol w="1222598">
                  <a:extLst>
                    <a:ext uri="{9D8B030D-6E8A-4147-A177-3AD203B41FA5}">
                      <a16:colId xmlns:a16="http://schemas.microsoft.com/office/drawing/2014/main" val="1779651465"/>
                    </a:ext>
                  </a:extLst>
                </a:gridCol>
                <a:gridCol w="1221262">
                  <a:extLst>
                    <a:ext uri="{9D8B030D-6E8A-4147-A177-3AD203B41FA5}">
                      <a16:colId xmlns:a16="http://schemas.microsoft.com/office/drawing/2014/main" val="284311570"/>
                    </a:ext>
                  </a:extLst>
                </a:gridCol>
                <a:gridCol w="1222598">
                  <a:extLst>
                    <a:ext uri="{9D8B030D-6E8A-4147-A177-3AD203B41FA5}">
                      <a16:colId xmlns:a16="http://schemas.microsoft.com/office/drawing/2014/main" val="1294894952"/>
                    </a:ext>
                  </a:extLst>
                </a:gridCol>
                <a:gridCol w="1222598">
                  <a:extLst>
                    <a:ext uri="{9D8B030D-6E8A-4147-A177-3AD203B41FA5}">
                      <a16:colId xmlns:a16="http://schemas.microsoft.com/office/drawing/2014/main" val="1454473596"/>
                    </a:ext>
                  </a:extLst>
                </a:gridCol>
              </a:tblGrid>
              <a:tr h="351235">
                <a:tc rowSpan="2" gridSpan="2"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文鼎超顏楷"/>
                          <a:ea typeface="文鼎超顏楷"/>
                          <a:cs typeface="文鼎超顏楷"/>
                        </a:rPr>
                        <a:t>未達學測頂標</a:t>
                      </a:r>
                      <a:br>
                        <a:rPr kumimoji="0" lang="zh-TW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文鼎超顏楷"/>
                          <a:ea typeface="文鼎超顏楷"/>
                          <a:cs typeface="文鼎超顏楷"/>
                        </a:rPr>
                      </a:br>
                      <a:r>
                        <a:rPr kumimoji="0" lang="zh-TW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文鼎超顏楷"/>
                          <a:ea typeface="文鼎超顏楷"/>
                          <a:cs typeface="文鼎超顏楷"/>
                        </a:rPr>
                        <a:t>百分比</a:t>
                      </a:r>
                      <a:r>
                        <a:rPr kumimoji="0" lang="en-US" altLang="zh-TW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文鼎超顏楷"/>
                          <a:ea typeface="文鼎超顏楷"/>
                          <a:cs typeface="文鼎超顏楷"/>
                        </a:rPr>
                        <a:t>-</a:t>
                      </a:r>
                      <a:r>
                        <a:rPr kumimoji="0" lang="en-US" altLang="zh-TW" sz="24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文鼎超顏楷"/>
                          <a:ea typeface="文鼎超顏楷"/>
                          <a:cs typeface="文鼎超顏楷"/>
                        </a:rPr>
                        <a:t>PR88</a:t>
                      </a:r>
                      <a:endParaRPr kumimoji="0" lang="zh-TW" altLang="en-US" sz="2100" b="1" i="0" u="sng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文鼎超顏楷"/>
                        <a:ea typeface="文鼎超顏楷"/>
                        <a:cs typeface="文鼎超顏楷"/>
                      </a:endParaRP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104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學年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105</a:t>
                      </a: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學年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106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學年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107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學年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948840"/>
                  </a:ext>
                </a:extLst>
              </a:tr>
              <a:tr h="351235"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63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級分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62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級分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62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級分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63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級分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4525935"/>
                  </a:ext>
                </a:extLst>
              </a:tr>
              <a:tr h="351235">
                <a:tc rowSpan="2"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文鼎超顏楷"/>
                          <a:ea typeface="文鼎超顏楷"/>
                          <a:cs typeface="文鼎超顏楷"/>
                        </a:rPr>
                        <a:t>建國中學</a:t>
                      </a:r>
                      <a:r>
                        <a:rPr kumimoji="0" lang="en-US" altLang="zh-TW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文鼎超顏楷"/>
                          <a:ea typeface="文鼎超顏楷"/>
                          <a:cs typeface="文鼎超顏楷"/>
                        </a:rPr>
                        <a:t>PR98-99</a:t>
                      </a:r>
                      <a:endParaRPr kumimoji="0" lang="zh-TW" altLang="en-US" sz="2100" b="1" i="0" u="sng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文鼎超顏楷"/>
                        <a:ea typeface="文鼎超顏楷"/>
                        <a:cs typeface="文鼎超顏楷"/>
                      </a:endParaRP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學生數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1220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1174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1136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1086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99457"/>
                  </a:ext>
                </a:extLst>
              </a:tr>
              <a:tr h="3512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文鼎超顏楷"/>
                          <a:ea typeface="文鼎超顏楷"/>
                          <a:cs typeface="文鼎超顏楷"/>
                        </a:rPr>
                        <a:t>未達百分比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文鼎超顏楷"/>
                          <a:ea typeface="文鼎超顏楷"/>
                          <a:cs typeface="文鼎超顏楷"/>
                        </a:rPr>
                        <a:t>24%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文鼎超顏楷"/>
                          <a:ea typeface="文鼎超顏楷"/>
                          <a:cs typeface="文鼎超顏楷"/>
                        </a:rPr>
                        <a:t>26%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文鼎超顏楷"/>
                          <a:ea typeface="文鼎超顏楷"/>
                          <a:cs typeface="文鼎超顏楷"/>
                        </a:rPr>
                        <a:t>29%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文鼎超顏楷"/>
                          <a:ea typeface="文鼎超顏楷"/>
                          <a:cs typeface="文鼎超顏楷"/>
                        </a:rPr>
                        <a:t>23%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28"/>
                  </a:ext>
                </a:extLst>
              </a:tr>
              <a:tr h="351235">
                <a:tc rowSpan="2"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文鼎超顏楷"/>
                          <a:ea typeface="文鼎超顏楷"/>
                          <a:cs typeface="文鼎超顏楷"/>
                        </a:rPr>
                        <a:t>北一女中</a:t>
                      </a:r>
                      <a:r>
                        <a:rPr kumimoji="0" lang="en-US" altLang="zh-TW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文鼎超顏楷"/>
                          <a:ea typeface="文鼎超顏楷"/>
                          <a:cs typeface="文鼎超顏楷"/>
                        </a:rPr>
                        <a:t>PR98-99</a:t>
                      </a:r>
                      <a:endParaRPr kumimoji="0" lang="zh-TW" altLang="en-US" sz="2100" b="1" i="0" u="sng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文鼎超顏楷"/>
                        <a:ea typeface="文鼎超顏楷"/>
                        <a:cs typeface="文鼎超顏楷"/>
                      </a:endParaRP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學生數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1007 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972 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900 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900 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894410"/>
                  </a:ext>
                </a:extLst>
              </a:tr>
              <a:tr h="3512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文鼎超顏楷"/>
                          <a:ea typeface="文鼎超顏楷"/>
                          <a:cs typeface="文鼎超顏楷"/>
                        </a:rPr>
                        <a:t>未達百分比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文鼎超顏楷"/>
                          <a:ea typeface="文鼎超顏楷"/>
                          <a:cs typeface="文鼎超顏楷"/>
                        </a:rPr>
                        <a:t>23%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文鼎超顏楷"/>
                          <a:ea typeface="文鼎超顏楷"/>
                          <a:cs typeface="文鼎超顏楷"/>
                        </a:rPr>
                        <a:t>27%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文鼎超顏楷"/>
                          <a:ea typeface="文鼎超顏楷"/>
                          <a:cs typeface="文鼎超顏楷"/>
                        </a:rPr>
                        <a:t>32%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文鼎超顏楷"/>
                          <a:ea typeface="文鼎超顏楷"/>
                          <a:cs typeface="文鼎超顏楷"/>
                        </a:rPr>
                        <a:t>29%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8863964"/>
                  </a:ext>
                </a:extLst>
              </a:tr>
              <a:tr h="322660">
                <a:tc gridSpan="6"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　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2683774"/>
                  </a:ext>
                </a:extLst>
              </a:tr>
              <a:tr h="495300">
                <a:tc gridSpan="2"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文鼎超顏楷"/>
                          <a:ea typeface="文鼎超顏楷"/>
                          <a:cs typeface="文鼎超顏楷"/>
                        </a:rPr>
                        <a:t>70</a:t>
                      </a:r>
                      <a:r>
                        <a:rPr kumimoji="0" lang="zh-TW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文鼎超顏楷"/>
                          <a:ea typeface="文鼎超顏楷"/>
                          <a:cs typeface="文鼎超顏楷"/>
                        </a:rPr>
                        <a:t>級分以上人數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104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學年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105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學年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106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學年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107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學年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0398906"/>
                  </a:ext>
                </a:extLst>
              </a:tr>
              <a:tr h="335756">
                <a:tc rowSpan="2"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文鼎超顏楷"/>
                          <a:ea typeface="文鼎超顏楷"/>
                          <a:cs typeface="文鼎超顏楷"/>
                        </a:rPr>
                        <a:t>建國中學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學生數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1220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1174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1136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1086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1544430"/>
                  </a:ext>
                </a:extLst>
              </a:tr>
              <a:tr h="3512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文鼎超顏楷"/>
                          <a:ea typeface="文鼎超顏楷"/>
                          <a:cs typeface="文鼎超顏楷"/>
                        </a:rPr>
                        <a:t>人數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文鼎超顏楷"/>
                          <a:ea typeface="文鼎超顏楷"/>
                          <a:cs typeface="文鼎超顏楷"/>
                        </a:rPr>
                        <a:t>427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文鼎超顏楷"/>
                          <a:ea typeface="文鼎超顏楷"/>
                          <a:cs typeface="文鼎超顏楷"/>
                        </a:rPr>
                        <a:t>325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文鼎超顏楷"/>
                          <a:ea typeface="文鼎超顏楷"/>
                          <a:cs typeface="文鼎超顏楷"/>
                        </a:rPr>
                        <a:t>322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文鼎超顏楷"/>
                          <a:ea typeface="文鼎超顏楷"/>
                          <a:cs typeface="文鼎超顏楷"/>
                        </a:rPr>
                        <a:t>422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1495004"/>
                  </a:ext>
                </a:extLst>
              </a:tr>
              <a:tr h="351235">
                <a:tc rowSpan="2"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文鼎超顏楷"/>
                          <a:ea typeface="文鼎超顏楷"/>
                          <a:cs typeface="文鼎超顏楷"/>
                        </a:rPr>
                        <a:t>北一女中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學生數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1007 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972 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900 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Microsoft JhengHei UI" panose="020B0604030504040204" pitchFamily="34" charset="-120"/>
                          <a:ea typeface="PMingLiU" panose="02020500000000000000" pitchFamily="18" charset="-120"/>
                        </a:rPr>
                        <a:t>900 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8754234"/>
                  </a:ext>
                </a:extLst>
              </a:tr>
              <a:tr h="3512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文鼎超顏楷"/>
                          <a:ea typeface="文鼎超顏楷"/>
                          <a:cs typeface="文鼎超顏楷"/>
                        </a:rPr>
                        <a:t>人數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文鼎超顏楷"/>
                          <a:ea typeface="文鼎超顏楷"/>
                          <a:cs typeface="文鼎超顏楷"/>
                        </a:rPr>
                        <a:t>309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文鼎超顏楷"/>
                          <a:ea typeface="文鼎超顏楷"/>
                          <a:cs typeface="文鼎超顏楷"/>
                        </a:rPr>
                        <a:t>206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文鼎超顏楷"/>
                          <a:ea typeface="文鼎超顏楷"/>
                          <a:cs typeface="文鼎超顏楷"/>
                        </a:rPr>
                        <a:t>162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文鼎超顏楷"/>
                          <a:ea typeface="文鼎超顏楷"/>
                          <a:cs typeface="文鼎超顏楷"/>
                        </a:rPr>
                        <a:t>204</a:t>
                      </a:r>
                    </a:p>
                  </a:txBody>
                  <a:tcPr marL="7144" marR="7144" marT="714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28405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標題 1">
            <a:extLst>
              <a:ext uri="{FF2B5EF4-FFF2-40B4-BE49-F238E27FC236}">
                <a16:creationId xmlns:a16="http://schemas.microsoft.com/office/drawing/2014/main" id="{311BCCED-B7EE-4AC5-831D-4C477F1AE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9738" y="357187"/>
            <a:ext cx="6172200" cy="642938"/>
          </a:xfrm>
        </p:spPr>
        <p:txBody>
          <a:bodyPr>
            <a:normAutofit fontScale="90000"/>
          </a:bodyPr>
          <a:lstStyle/>
          <a:p>
            <a:r>
              <a:rPr altLang="en-US" b="1" dirty="0" err="1">
                <a:latin typeface="標楷體" panose="03000509000000000000" pitchFamily="65" charset="-120"/>
              </a:rPr>
              <a:t>如果孩子留在社區讀高中</a:t>
            </a:r>
            <a:r>
              <a:rPr altLang="en-US" b="1" dirty="0">
                <a:latin typeface="標楷體" panose="03000509000000000000" pitchFamily="65" charset="-120"/>
              </a:rPr>
              <a:t>：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80A920-40B4-46EC-8B9E-1444EF1624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3420" y="912181"/>
            <a:ext cx="6724835" cy="381517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spcBef>
                <a:spcPts val="750"/>
              </a:spcBef>
              <a:buClr>
                <a:srgbClr val="7030A0"/>
              </a:buClr>
            </a:pPr>
            <a:r>
              <a:rPr altLang="en-US" sz="2700" b="1" dirty="0" err="1">
                <a:solidFill>
                  <a:srgbClr val="0070C0"/>
                </a:solidFill>
                <a:latin typeface="標楷體" panose="03000509000000000000" pitchFamily="65" charset="-120"/>
              </a:rPr>
              <a:t>他們會分配到主要的</a:t>
            </a:r>
            <a:r>
              <a:rPr altLang="en-US" sz="2700" b="1" dirty="0" err="1">
                <a:solidFill>
                  <a:srgbClr val="FF0000"/>
                </a:solidFill>
                <a:latin typeface="標楷體" panose="03000509000000000000" pitchFamily="65" charset="-120"/>
              </a:rPr>
              <a:t>教育資源</a:t>
            </a:r>
            <a:r>
              <a:rPr altLang="en-US" sz="2700" b="1" dirty="0">
                <a:solidFill>
                  <a:srgbClr val="0070C0"/>
                </a:solidFill>
                <a:latin typeface="標楷體" panose="03000509000000000000" pitchFamily="65" charset="-120"/>
              </a:rPr>
              <a:t>。</a:t>
            </a:r>
            <a:endParaRPr lang="en-US" altLang="zh-TW" sz="2700" b="1" dirty="0">
              <a:solidFill>
                <a:srgbClr val="0070C0"/>
              </a:solidFill>
              <a:latin typeface="標楷體" panose="03000509000000000000" pitchFamily="65" charset="-120"/>
            </a:endParaRPr>
          </a:p>
          <a:p>
            <a:pPr>
              <a:lnSpc>
                <a:spcPct val="150000"/>
              </a:lnSpc>
              <a:spcBef>
                <a:spcPts val="750"/>
              </a:spcBef>
              <a:buClr>
                <a:srgbClr val="7030A0"/>
              </a:buClr>
            </a:pPr>
            <a:r>
              <a:rPr altLang="en-US" sz="2700" b="1" dirty="0" err="1">
                <a:solidFill>
                  <a:srgbClr val="0070C0"/>
                </a:solidFill>
                <a:latin typeface="標楷體" panose="03000509000000000000" pitchFamily="65" charset="-120"/>
              </a:rPr>
              <a:t>他們會取得更多對外挑戰的</a:t>
            </a:r>
            <a:r>
              <a:rPr altLang="en-US" sz="2700" b="1" dirty="0" err="1">
                <a:solidFill>
                  <a:srgbClr val="FF0000"/>
                </a:solidFill>
                <a:latin typeface="標楷體" panose="03000509000000000000" pitchFamily="65" charset="-120"/>
              </a:rPr>
              <a:t>機會</a:t>
            </a:r>
            <a:r>
              <a:rPr altLang="en-US" sz="2700" b="1" dirty="0">
                <a:solidFill>
                  <a:srgbClr val="0070C0"/>
                </a:solidFill>
                <a:latin typeface="標楷體" panose="03000509000000000000" pitchFamily="65" charset="-120"/>
              </a:rPr>
              <a:t>。</a:t>
            </a:r>
            <a:endParaRPr lang="en-US" altLang="zh-TW" sz="2700" b="1" dirty="0">
              <a:solidFill>
                <a:srgbClr val="0070C0"/>
              </a:solidFill>
              <a:latin typeface="標楷體" panose="03000509000000000000" pitchFamily="65" charset="-120"/>
            </a:endParaRPr>
          </a:p>
          <a:p>
            <a:pPr>
              <a:lnSpc>
                <a:spcPct val="150000"/>
              </a:lnSpc>
              <a:spcBef>
                <a:spcPts val="750"/>
              </a:spcBef>
              <a:buClr>
                <a:srgbClr val="7030A0"/>
              </a:buClr>
            </a:pPr>
            <a:r>
              <a:rPr altLang="en-US" sz="2700" b="1" dirty="0" err="1">
                <a:solidFill>
                  <a:srgbClr val="0070C0"/>
                </a:solidFill>
                <a:latin typeface="標楷體" panose="03000509000000000000" pitchFamily="65" charset="-120"/>
              </a:rPr>
              <a:t>他們將更有</a:t>
            </a:r>
            <a:r>
              <a:rPr altLang="en-US" sz="2700" b="1" dirty="0" err="1">
                <a:solidFill>
                  <a:srgbClr val="FF0000"/>
                </a:solidFill>
                <a:latin typeface="標楷體" panose="03000509000000000000" pitchFamily="65" charset="-120"/>
              </a:rPr>
              <a:t>自信</a:t>
            </a:r>
            <a:r>
              <a:rPr altLang="en-US" sz="2700" b="1" dirty="0" err="1">
                <a:solidFill>
                  <a:srgbClr val="0070C0"/>
                </a:solidFill>
                <a:latin typeface="標楷體" panose="03000509000000000000" pitchFamily="65" charset="-120"/>
              </a:rPr>
              <a:t>。更有</a:t>
            </a:r>
            <a:r>
              <a:rPr altLang="en-US" sz="2700" b="1" dirty="0" err="1">
                <a:solidFill>
                  <a:srgbClr val="FF0000"/>
                </a:solidFill>
                <a:latin typeface="標楷體" panose="03000509000000000000" pitchFamily="65" charset="-120"/>
              </a:rPr>
              <a:t>使命感</a:t>
            </a:r>
            <a:r>
              <a:rPr altLang="en-US" sz="2700" b="1" dirty="0">
                <a:solidFill>
                  <a:srgbClr val="0070C0"/>
                </a:solidFill>
                <a:latin typeface="標楷體" panose="03000509000000000000" pitchFamily="65" charset="-120"/>
              </a:rPr>
              <a:t>。</a:t>
            </a:r>
            <a:endParaRPr lang="en-US" altLang="zh-TW" sz="2700" b="1" dirty="0">
              <a:solidFill>
                <a:srgbClr val="0070C0"/>
              </a:solidFill>
              <a:latin typeface="標楷體" panose="03000509000000000000" pitchFamily="65" charset="-120"/>
            </a:endParaRPr>
          </a:p>
          <a:p>
            <a:pPr>
              <a:lnSpc>
                <a:spcPct val="150000"/>
              </a:lnSpc>
              <a:spcBef>
                <a:spcPts val="750"/>
              </a:spcBef>
              <a:buClr>
                <a:srgbClr val="7030A0"/>
              </a:buClr>
            </a:pPr>
            <a:r>
              <a:rPr altLang="en-US" sz="2700" b="1" dirty="0" err="1">
                <a:solidFill>
                  <a:srgbClr val="0070C0"/>
                </a:solidFill>
                <a:latin typeface="標楷體" panose="03000509000000000000" pitchFamily="65" charset="-120"/>
              </a:rPr>
              <a:t>他們將更有機會學習</a:t>
            </a:r>
            <a:r>
              <a:rPr altLang="en-US" sz="2700" b="1" dirty="0" err="1">
                <a:solidFill>
                  <a:srgbClr val="FF0000"/>
                </a:solidFill>
                <a:latin typeface="標楷體" panose="03000509000000000000" pitchFamily="65" charset="-120"/>
              </a:rPr>
              <a:t>付出</a:t>
            </a:r>
            <a:r>
              <a:rPr altLang="en-US" sz="2700" b="1" dirty="0" err="1">
                <a:solidFill>
                  <a:srgbClr val="0070C0"/>
                </a:solidFill>
                <a:latin typeface="標楷體" panose="03000509000000000000" pitchFamily="65" charset="-120"/>
              </a:rPr>
              <a:t>與</a:t>
            </a:r>
            <a:r>
              <a:rPr altLang="en-US" sz="2700" b="1" dirty="0" err="1">
                <a:solidFill>
                  <a:srgbClr val="FF0000"/>
                </a:solidFill>
                <a:latin typeface="標楷體" panose="03000509000000000000" pitchFamily="65" charset="-120"/>
              </a:rPr>
              <a:t>關懷</a:t>
            </a:r>
            <a:r>
              <a:rPr altLang="en-US" sz="2700" b="1" dirty="0">
                <a:solidFill>
                  <a:srgbClr val="0070C0"/>
                </a:solidFill>
                <a:latin typeface="標楷體" panose="03000509000000000000" pitchFamily="65" charset="-120"/>
              </a:rPr>
              <a:t>。</a:t>
            </a:r>
            <a:endParaRPr lang="en-US" altLang="zh-TW" sz="2700" b="1" dirty="0">
              <a:solidFill>
                <a:srgbClr val="0070C0"/>
              </a:solidFill>
              <a:latin typeface="標楷體" panose="03000509000000000000" pitchFamily="65" charset="-120"/>
            </a:endParaRPr>
          </a:p>
          <a:p>
            <a:pPr>
              <a:lnSpc>
                <a:spcPct val="150000"/>
              </a:lnSpc>
              <a:spcBef>
                <a:spcPts val="750"/>
              </a:spcBef>
              <a:buClr>
                <a:srgbClr val="7030A0"/>
              </a:buClr>
            </a:pPr>
            <a:r>
              <a:rPr altLang="en-US" sz="2700" b="1" dirty="0" err="1">
                <a:solidFill>
                  <a:srgbClr val="0070C0"/>
                </a:solidFill>
                <a:latin typeface="標楷體" panose="03000509000000000000" pitchFamily="65" charset="-120"/>
              </a:rPr>
              <a:t>他們將更有機會學習</a:t>
            </a:r>
            <a:r>
              <a:rPr altLang="en-US" sz="2700" b="1" dirty="0" err="1">
                <a:solidFill>
                  <a:srgbClr val="FF0000"/>
                </a:solidFill>
                <a:latin typeface="標楷體" panose="03000509000000000000" pitchFamily="65" charset="-120"/>
              </a:rPr>
              <a:t>統籌與規劃</a:t>
            </a:r>
            <a:r>
              <a:rPr altLang="en-US" sz="2700" b="1" dirty="0">
                <a:solidFill>
                  <a:srgbClr val="0070C0"/>
                </a:solidFill>
                <a:latin typeface="標楷體" panose="03000509000000000000" pitchFamily="65" charset="-120"/>
              </a:rPr>
              <a:t>。</a:t>
            </a:r>
            <a:endParaRPr lang="en-US" altLang="zh-TW" sz="2700" b="1" dirty="0">
              <a:solidFill>
                <a:srgbClr val="0070C0"/>
              </a:solidFill>
              <a:latin typeface="標楷體" panose="03000509000000000000" pitchFamily="65" charset="-120"/>
            </a:endParaRPr>
          </a:p>
          <a:p>
            <a:pPr>
              <a:lnSpc>
                <a:spcPct val="150000"/>
              </a:lnSpc>
              <a:spcBef>
                <a:spcPts val="750"/>
              </a:spcBef>
              <a:buClr>
                <a:srgbClr val="7030A0"/>
              </a:buClr>
            </a:pPr>
            <a:r>
              <a:rPr altLang="en-US" sz="2700" b="1" dirty="0" err="1">
                <a:solidFill>
                  <a:srgbClr val="0070C0"/>
                </a:solidFill>
                <a:latin typeface="標楷體" panose="03000509000000000000" pitchFamily="65" charset="-120"/>
              </a:rPr>
              <a:t>他們將更有機會</a:t>
            </a:r>
            <a:r>
              <a:rPr altLang="en-US" sz="2700" b="1" dirty="0" err="1">
                <a:solidFill>
                  <a:srgbClr val="FF0000"/>
                </a:solidFill>
                <a:latin typeface="標楷體" panose="03000509000000000000" pitchFamily="65" charset="-120"/>
              </a:rPr>
              <a:t>考上更好的大學</a:t>
            </a:r>
            <a:r>
              <a:rPr altLang="en-US" sz="2700" b="1" dirty="0">
                <a:solidFill>
                  <a:srgbClr val="0070C0"/>
                </a:solidFill>
                <a:latin typeface="標楷體" panose="03000509000000000000" pitchFamily="65" charset="-120"/>
              </a:rPr>
              <a:t>。</a:t>
            </a:r>
            <a:endParaRPr lang="en-US" altLang="zh-TW" sz="2700" b="1" dirty="0">
              <a:solidFill>
                <a:srgbClr val="0070C0"/>
              </a:solidFill>
              <a:latin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標題 1">
            <a:extLst>
              <a:ext uri="{FF2B5EF4-FFF2-40B4-BE49-F238E27FC236}">
                <a16:creationId xmlns:a16="http://schemas.microsoft.com/office/drawing/2014/main" id="{50DDF262-5C75-4BEB-B4E5-B63F14467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2676" y="1057646"/>
            <a:ext cx="6505071" cy="642938"/>
          </a:xfrm>
        </p:spPr>
        <p:txBody>
          <a:bodyPr>
            <a:noAutofit/>
          </a:bodyPr>
          <a:lstStyle/>
          <a:p>
            <a:r>
              <a:rPr altLang="en-US" sz="3600" b="1" dirty="0" err="1">
                <a:solidFill>
                  <a:srgbClr val="002060"/>
                </a:solidFill>
                <a:latin typeface="標楷體" panose="03000509000000000000" pitchFamily="65" charset="-120"/>
              </a:rPr>
              <a:t>能在競爭中</a:t>
            </a:r>
            <a:r>
              <a:rPr altLang="en-US" sz="3600" b="1" dirty="0" err="1">
                <a:solidFill>
                  <a:srgbClr val="FF0000"/>
                </a:solidFill>
                <a:latin typeface="標楷體" panose="03000509000000000000" pitchFamily="65" charset="-120"/>
              </a:rPr>
              <a:t>勝出</a:t>
            </a:r>
            <a:r>
              <a:rPr altLang="en-US" sz="3600" b="1" dirty="0" err="1">
                <a:solidFill>
                  <a:srgbClr val="002060"/>
                </a:solidFill>
                <a:latin typeface="標楷體" panose="03000509000000000000" pitchFamily="65" charset="-120"/>
              </a:rPr>
              <a:t>的人</a:t>
            </a:r>
            <a:r>
              <a:rPr lang="en-US" altLang="zh-TW" sz="3600" b="1" dirty="0" err="1">
                <a:latin typeface="標楷體" panose="03000509000000000000" pitchFamily="65" charset="-120"/>
              </a:rPr>
              <a:t>-</a:t>
            </a:r>
            <a:r>
              <a:rPr altLang="en-US" sz="3600" b="1" dirty="0" err="1">
                <a:solidFill>
                  <a:srgbClr val="C00000"/>
                </a:solidFill>
                <a:latin typeface="標楷體" panose="03000509000000000000" pitchFamily="65" charset="-120"/>
              </a:rPr>
              <a:t>魷魚遊戲</a:t>
            </a:r>
            <a:endParaRPr altLang="en-US" sz="3600" b="1" dirty="0">
              <a:solidFill>
                <a:srgbClr val="C00000"/>
              </a:solidFill>
              <a:latin typeface="標楷體" panose="03000509000000000000" pitchFamily="65" charset="-120"/>
            </a:endParaRPr>
          </a:p>
        </p:txBody>
      </p:sp>
      <p:sp>
        <p:nvSpPr>
          <p:cNvPr id="15" name="內容版面配置區 2">
            <a:extLst>
              <a:ext uri="{FF2B5EF4-FFF2-40B4-BE49-F238E27FC236}">
                <a16:creationId xmlns:a16="http://schemas.microsoft.com/office/drawing/2014/main" id="{FC79F4B5-EB17-494C-A010-4F8DAD890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4236" y="2301478"/>
            <a:ext cx="6101953" cy="917972"/>
          </a:xfrm>
        </p:spPr>
        <p:txBody>
          <a:bodyPr/>
          <a:lstStyle/>
          <a:p>
            <a:pPr marL="0" indent="0" algn="ctr">
              <a:buClr>
                <a:srgbClr val="7030A0"/>
              </a:buClr>
              <a:buNone/>
            </a:pPr>
            <a:r>
              <a:rPr altLang="en-US" sz="3300" b="1" dirty="0" err="1">
                <a:solidFill>
                  <a:srgbClr val="002060"/>
                </a:solidFill>
                <a:latin typeface="標楷體" panose="03000509000000000000" pitchFamily="65" charset="-120"/>
              </a:rPr>
              <a:t>通常是</a:t>
            </a:r>
            <a:r>
              <a:rPr altLang="en-US" sz="3300" b="1" dirty="0" err="1">
                <a:solidFill>
                  <a:srgbClr val="C00000"/>
                </a:solidFill>
                <a:latin typeface="標楷體" panose="03000509000000000000" pitchFamily="65" charset="-120"/>
              </a:rPr>
              <a:t>最了解遊戲規則</a:t>
            </a:r>
            <a:r>
              <a:rPr altLang="en-US" sz="3300" b="1" dirty="0" err="1">
                <a:solidFill>
                  <a:srgbClr val="002060"/>
                </a:solidFill>
                <a:latin typeface="標楷體" panose="03000509000000000000" pitchFamily="65" charset="-120"/>
              </a:rPr>
              <a:t>的人</a:t>
            </a:r>
            <a:endParaRPr lang="en-US" altLang="zh-TW" sz="3300" b="1" dirty="0">
              <a:solidFill>
                <a:srgbClr val="002060"/>
              </a:solidFill>
              <a:latin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3B89BC4-437C-432E-B6C3-81ECE3334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8370" name="標題 1">
            <a:extLst>
              <a:ext uri="{FF2B5EF4-FFF2-40B4-BE49-F238E27FC236}">
                <a16:creationId xmlns:a16="http://schemas.microsoft.com/office/drawing/2014/main" id="{7AD437A6-055F-4B2C-A7A2-26746F313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768" y="477975"/>
            <a:ext cx="7213156" cy="453628"/>
          </a:xfrm>
        </p:spPr>
        <p:txBody>
          <a:bodyPr>
            <a:noAutofit/>
          </a:bodyPr>
          <a:lstStyle/>
          <a:p>
            <a:r>
              <a:rPr altLang="en-US" sz="3600" b="1" dirty="0" err="1">
                <a:solidFill>
                  <a:srgbClr val="002060"/>
                </a:solidFill>
                <a:latin typeface="標楷體" panose="03000509000000000000" pitchFamily="65" charset="-120"/>
              </a:rPr>
              <a:t>就近就學</a:t>
            </a:r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</a:rPr>
              <a:t>新北市高中職的好處</a:t>
            </a:r>
            <a:endParaRPr altLang="en-US" sz="3600" b="1" dirty="0">
              <a:solidFill>
                <a:srgbClr val="002060"/>
              </a:solidFill>
              <a:latin typeface="標楷體" panose="03000509000000000000" pitchFamily="65" charset="-120"/>
            </a:endParaRPr>
          </a:p>
        </p:txBody>
      </p:sp>
      <p:sp>
        <p:nvSpPr>
          <p:cNvPr id="58371" name="內容版面配置區 2">
            <a:extLst>
              <a:ext uri="{FF2B5EF4-FFF2-40B4-BE49-F238E27FC236}">
                <a16:creationId xmlns:a16="http://schemas.microsoft.com/office/drawing/2014/main" id="{BB0F473E-C8F1-47A5-9CC0-B73B3E3B2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7639" y="1409578"/>
            <a:ext cx="7541414" cy="3290169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zh-TW" altLang="en-US" sz="2400" b="1" dirty="0">
                <a:solidFill>
                  <a:srgbClr val="002060"/>
                </a:solidFill>
                <a:latin typeface="標楷體" panose="03000509000000000000" pitchFamily="65" charset="-120"/>
              </a:rPr>
              <a:t>生活品質</a:t>
            </a:r>
            <a:r>
              <a:rPr lang="en-US" altLang="zh-TW" sz="2400" b="1" dirty="0">
                <a:solidFill>
                  <a:srgbClr val="002060"/>
                </a:solidFill>
                <a:latin typeface="標楷體" panose="03000509000000000000" pitchFamily="65" charset="-120"/>
              </a:rPr>
              <a:t>=</a:t>
            </a:r>
            <a:r>
              <a:rPr lang="zh-TW" altLang="en-US" sz="2400" b="1" dirty="0">
                <a:solidFill>
                  <a:srgbClr val="002060"/>
                </a:solidFill>
                <a:latin typeface="標楷體" panose="03000509000000000000" pitchFamily="65" charset="-120"/>
              </a:rPr>
              <a:t>學習時間</a:t>
            </a:r>
            <a:r>
              <a:rPr lang="en-US" altLang="zh-TW" sz="2400" b="1" dirty="0">
                <a:solidFill>
                  <a:srgbClr val="002060"/>
                </a:solidFill>
                <a:latin typeface="標楷體" panose="03000509000000000000" pitchFamily="65" charset="-120"/>
              </a:rPr>
              <a:t>+</a:t>
            </a:r>
            <a:r>
              <a:rPr lang="zh-TW" altLang="en-US" sz="2400" b="1" dirty="0">
                <a:solidFill>
                  <a:srgbClr val="002060"/>
                </a:solidFill>
                <a:latin typeface="標楷體" panose="03000509000000000000" pitchFamily="65" charset="-120"/>
              </a:rPr>
              <a:t>通勤時間</a:t>
            </a:r>
            <a:r>
              <a:rPr lang="en-US" altLang="zh-TW" sz="2400" b="1" dirty="0">
                <a:solidFill>
                  <a:srgbClr val="002060"/>
                </a:solidFill>
                <a:latin typeface="標楷體" panose="03000509000000000000" pitchFamily="65" charset="-120"/>
              </a:rPr>
              <a:t>+</a:t>
            </a:r>
            <a:r>
              <a:rPr lang="zh-TW" altLang="en-US" sz="2400" b="1" dirty="0">
                <a:solidFill>
                  <a:srgbClr val="002060"/>
                </a:solidFill>
                <a:latin typeface="標楷體" panose="03000509000000000000" pitchFamily="65" charset="-120"/>
              </a:rPr>
              <a:t>睡眠時間</a:t>
            </a:r>
            <a:r>
              <a:rPr lang="en-US" altLang="zh-TW" sz="2400" b="1" dirty="0">
                <a:solidFill>
                  <a:srgbClr val="002060"/>
                </a:solidFill>
                <a:latin typeface="標楷體" panose="03000509000000000000" pitchFamily="65" charset="-120"/>
              </a:rPr>
              <a:t>+</a:t>
            </a:r>
            <a:r>
              <a:rPr lang="zh-TW" altLang="en-US" sz="2400" b="1" dirty="0">
                <a:solidFill>
                  <a:srgbClr val="002060"/>
                </a:solidFill>
                <a:latin typeface="標楷體" panose="03000509000000000000" pitchFamily="65" charset="-120"/>
              </a:rPr>
              <a:t>其他</a:t>
            </a:r>
            <a:endParaRPr lang="en-US" altLang="zh-TW" sz="2400" b="1" dirty="0">
              <a:solidFill>
                <a:srgbClr val="002060"/>
              </a:solidFill>
              <a:latin typeface="標楷體" panose="03000509000000000000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1800" b="1" dirty="0">
                <a:solidFill>
                  <a:srgbClr val="0000FF"/>
                </a:solidFill>
                <a:latin typeface="標楷體" panose="03000509000000000000" pitchFamily="65" charset="-120"/>
              </a:rPr>
              <a:t>每天長時間通勤會壓縮睡眠時間、增加疲勞與壓力、減少學習時間，影響學習成果。</a:t>
            </a:r>
            <a:endParaRPr lang="en-US" altLang="zh-TW" sz="1800" b="1" dirty="0">
              <a:solidFill>
                <a:srgbClr val="0000FF"/>
              </a:solidFill>
              <a:latin typeface="標楷體" panose="03000509000000000000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1800" b="1" dirty="0">
                <a:solidFill>
                  <a:srgbClr val="0000FF"/>
                </a:solidFill>
                <a:latin typeface="標楷體" panose="03000509000000000000" pitchFamily="65" charset="-120"/>
              </a:rPr>
              <a:t>不利社團學習，減少人際關係</a:t>
            </a:r>
            <a:r>
              <a:rPr lang="zh-TW" altLang="en-US" sz="2400" b="1" dirty="0">
                <a:solidFill>
                  <a:srgbClr val="0000FF"/>
                </a:solidFill>
                <a:latin typeface="標楷體" panose="03000509000000000000" pitchFamily="65" charset="-120"/>
              </a:rPr>
              <a:t>。</a:t>
            </a:r>
            <a:endParaRPr lang="en-US" altLang="zh-TW" sz="2400" b="1" dirty="0">
              <a:solidFill>
                <a:srgbClr val="0000FF"/>
              </a:solidFill>
              <a:latin typeface="標楷體" panose="03000509000000000000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400" b="1" dirty="0">
                <a:solidFill>
                  <a:srgbClr val="002060"/>
                </a:solidFill>
                <a:latin typeface="標楷體" panose="03000509000000000000" pitchFamily="65" charset="-120"/>
              </a:rPr>
              <a:t>就讀社區高中，滅少通勤時間，滅少環境適應之困難。</a:t>
            </a:r>
            <a:endParaRPr lang="en-US" altLang="zh-TW" sz="2400" b="1" dirty="0">
              <a:solidFill>
                <a:srgbClr val="002060"/>
              </a:solidFill>
              <a:latin typeface="標楷體" panose="03000509000000000000" pitchFamily="65" charset="-120"/>
            </a:endParaRPr>
          </a:p>
          <a:p>
            <a:pPr>
              <a:lnSpc>
                <a:spcPct val="120000"/>
              </a:lnSpc>
            </a:pPr>
            <a:endParaRPr lang="en-US" altLang="zh-TW" sz="2400" b="1" dirty="0">
              <a:solidFill>
                <a:srgbClr val="002060"/>
              </a:solidFill>
              <a:latin typeface="標楷體" panose="03000509000000000000" pitchFamily="65" charset="-120"/>
            </a:endParaRPr>
          </a:p>
          <a:p>
            <a:pPr>
              <a:lnSpc>
                <a:spcPct val="120000"/>
              </a:lnSpc>
            </a:pPr>
            <a:endParaRPr lang="en-US" altLang="zh-TW" sz="2400" b="1" dirty="0">
              <a:solidFill>
                <a:srgbClr val="0000FF"/>
              </a:solidFill>
              <a:latin typeface="標楷體" panose="03000509000000000000" pitchFamily="65" charset="-120"/>
            </a:endParaRPr>
          </a:p>
          <a:p>
            <a:pPr>
              <a:lnSpc>
                <a:spcPct val="120000"/>
              </a:lnSpc>
            </a:pPr>
            <a:endParaRPr lang="en-US" altLang="zh-TW" sz="2400" b="1" dirty="0">
              <a:solidFill>
                <a:srgbClr val="0000FF"/>
              </a:solidFill>
              <a:latin typeface="標楷體" panose="03000509000000000000" pitchFamily="65" charset="-120"/>
            </a:endParaRPr>
          </a:p>
          <a:p>
            <a:pPr marL="85725" indent="0">
              <a:lnSpc>
                <a:spcPct val="120000"/>
              </a:lnSpc>
              <a:buNone/>
            </a:pPr>
            <a:endParaRPr lang="zh-TW" altLang="en-US" sz="2400" b="1" dirty="0">
              <a:solidFill>
                <a:srgbClr val="0000FF"/>
              </a:solidFill>
              <a:latin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3B89BC4-437C-432E-B6C3-81ECE3334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8370" name="標題 1">
            <a:extLst>
              <a:ext uri="{FF2B5EF4-FFF2-40B4-BE49-F238E27FC236}">
                <a16:creationId xmlns:a16="http://schemas.microsoft.com/office/drawing/2014/main" id="{7AD437A6-055F-4B2C-A7A2-26746F313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768" y="477975"/>
            <a:ext cx="7213156" cy="453628"/>
          </a:xfrm>
        </p:spPr>
        <p:txBody>
          <a:bodyPr>
            <a:noAutofit/>
          </a:bodyPr>
          <a:lstStyle/>
          <a:p>
            <a:r>
              <a:rPr altLang="en-US" sz="3600" b="1" dirty="0" err="1">
                <a:solidFill>
                  <a:srgbClr val="002060"/>
                </a:solidFill>
                <a:latin typeface="標楷體" panose="03000509000000000000" pitchFamily="65" charset="-120"/>
              </a:rPr>
              <a:t>就近就學</a:t>
            </a:r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</a:rPr>
              <a:t>新北市高中職的好處</a:t>
            </a:r>
            <a:endParaRPr altLang="en-US" sz="3600" b="1" dirty="0">
              <a:solidFill>
                <a:srgbClr val="002060"/>
              </a:solidFill>
              <a:latin typeface="標楷體" panose="03000509000000000000" pitchFamily="65" charset="-120"/>
            </a:endParaRPr>
          </a:p>
        </p:txBody>
      </p:sp>
      <p:sp>
        <p:nvSpPr>
          <p:cNvPr id="58371" name="內容版面配置區 2">
            <a:extLst>
              <a:ext uri="{FF2B5EF4-FFF2-40B4-BE49-F238E27FC236}">
                <a16:creationId xmlns:a16="http://schemas.microsoft.com/office/drawing/2014/main" id="{BB0F473E-C8F1-47A5-9CC0-B73B3E3B2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017" y="1618038"/>
            <a:ext cx="8833034" cy="3361385"/>
          </a:xfrm>
        </p:spPr>
        <p:txBody>
          <a:bodyPr>
            <a:normAutofit/>
          </a:bodyPr>
          <a:lstStyle/>
          <a:p>
            <a:r>
              <a:rPr lang="zh-TW" altLang="en-US" sz="2800" b="1" dirty="0">
                <a:solidFill>
                  <a:srgbClr val="002060"/>
                </a:solidFill>
                <a:latin typeface="標楷體" panose="03000509000000000000" pitchFamily="65" charset="-120"/>
              </a:rPr>
              <a:t>社區高中剛剛好的競爭壓力，學生更健康</a:t>
            </a:r>
          </a:p>
          <a:p>
            <a:pPr lvl="1">
              <a:lnSpc>
                <a:spcPct val="120000"/>
              </a:lnSpc>
            </a:pPr>
            <a:r>
              <a:rPr lang="zh-TW" altLang="en-US" sz="2400" b="1" dirty="0">
                <a:solidFill>
                  <a:schemeClr val="tx1"/>
                </a:solidFill>
                <a:latin typeface="標楷體" panose="03000509000000000000" pitchFamily="65" charset="-120"/>
              </a:rPr>
              <a:t>在頂尖明星高中職，孩子可能成為「成績中後段」，自信心與學習動機容易受挫</a:t>
            </a:r>
          </a:p>
          <a:p>
            <a:pPr lvl="1"/>
            <a:r>
              <a:rPr lang="zh-TW" altLang="en-US" sz="2400" b="1" dirty="0">
                <a:solidFill>
                  <a:schemeClr val="tx1"/>
                </a:solidFill>
                <a:latin typeface="標楷體" panose="03000509000000000000" pitchFamily="65" charset="-120"/>
              </a:rPr>
              <a:t>在新北市高中職，孩子更有機會成為「被重點栽培的一群」，有更多代表學校參加市級及全國競賽。</a:t>
            </a:r>
          </a:p>
          <a:p>
            <a:pPr marL="85725" indent="0">
              <a:lnSpc>
                <a:spcPct val="120000"/>
              </a:lnSpc>
              <a:buNone/>
            </a:pPr>
            <a:endParaRPr lang="zh-TW" altLang="en-US" sz="2400" b="1" dirty="0">
              <a:solidFill>
                <a:srgbClr val="0000FF"/>
              </a:solidFill>
              <a:latin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488105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標題 1">
            <a:extLst>
              <a:ext uri="{FF2B5EF4-FFF2-40B4-BE49-F238E27FC236}">
                <a16:creationId xmlns:a16="http://schemas.microsoft.com/office/drawing/2014/main" id="{79811F46-C769-4DD1-B698-2B02CF9B0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083" y="199226"/>
            <a:ext cx="6499622" cy="585788"/>
          </a:xfrm>
        </p:spPr>
        <p:txBody>
          <a:bodyPr>
            <a:normAutofit fontScale="90000"/>
          </a:bodyPr>
          <a:lstStyle/>
          <a:p>
            <a:r>
              <a:rPr altLang="en-US" b="1" dirty="0" err="1">
                <a:solidFill>
                  <a:srgbClr val="FF0000"/>
                </a:solidFill>
                <a:latin typeface="標楷體" panose="03000509000000000000" pitchFamily="65" charset="-120"/>
              </a:rPr>
              <a:t>在地就學</a:t>
            </a:r>
            <a:r>
              <a:rPr altLang="en-US" b="1" dirty="0" err="1">
                <a:solidFill>
                  <a:srgbClr val="0070C0"/>
                </a:solidFill>
                <a:latin typeface="標楷體" panose="03000509000000000000" pitchFamily="65" charset="-120"/>
              </a:rPr>
              <a:t>是最佳選擇</a:t>
            </a:r>
            <a:r>
              <a:rPr altLang="en-US" b="1" dirty="0" err="1">
                <a:latin typeface="標楷體" panose="03000509000000000000" pitchFamily="65" charset="-120"/>
              </a:rPr>
              <a:t>的理由</a:t>
            </a:r>
            <a:endParaRPr altLang="en-US" b="1" dirty="0">
              <a:latin typeface="標楷體" panose="03000509000000000000" pitchFamily="65" charset="-120"/>
            </a:endParaRPr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851D4BC1-2CD3-4158-91D7-4842E7154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744" y="1032582"/>
            <a:ext cx="6210300" cy="540544"/>
          </a:xfrm>
        </p:spPr>
        <p:txBody>
          <a:bodyPr>
            <a:normAutofit fontScale="77500" lnSpcReduction="20000"/>
          </a:bodyPr>
          <a:lstStyle/>
          <a:p>
            <a:pPr marL="85725" indent="0">
              <a:spcBef>
                <a:spcPts val="900"/>
              </a:spcBef>
              <a:buNone/>
            </a:pPr>
            <a:r>
              <a:rPr altLang="en-US" b="1" dirty="0" err="1">
                <a:latin typeface="標楷體" panose="03000509000000000000" pitchFamily="65" charset="-120"/>
              </a:rPr>
              <a:t>讓國中的升學競爭</a:t>
            </a:r>
            <a:r>
              <a:rPr altLang="en-US" b="1" dirty="0" err="1">
                <a:solidFill>
                  <a:srgbClr val="0070C0"/>
                </a:solidFill>
                <a:latin typeface="標楷體" panose="03000509000000000000" pitchFamily="65" charset="-120"/>
              </a:rPr>
              <a:t>延後</a:t>
            </a:r>
            <a:r>
              <a:rPr altLang="en-US" b="1" dirty="0" err="1">
                <a:latin typeface="標楷體" panose="03000509000000000000" pitchFamily="65" charset="-120"/>
              </a:rPr>
              <a:t>到</a:t>
            </a:r>
            <a:r>
              <a:rPr altLang="en-US" b="1" dirty="0" err="1">
                <a:solidFill>
                  <a:srgbClr val="FF0000"/>
                </a:solidFill>
                <a:latin typeface="標楷體" panose="03000509000000000000" pitchFamily="65" charset="-120"/>
              </a:rPr>
              <a:t>更重要</a:t>
            </a:r>
            <a:r>
              <a:rPr altLang="en-US" b="1" dirty="0" err="1">
                <a:latin typeface="標楷體" panose="03000509000000000000" pitchFamily="65" charset="-120"/>
              </a:rPr>
              <a:t>的升大學</a:t>
            </a:r>
            <a:endParaRPr altLang="en-US" b="1" u="sng" dirty="0">
              <a:solidFill>
                <a:srgbClr val="0070C0"/>
              </a:solidFill>
              <a:latin typeface="標楷體" panose="03000509000000000000" pitchFamily="65" charset="-120"/>
            </a:endParaRPr>
          </a:p>
        </p:txBody>
      </p:sp>
      <p:sp>
        <p:nvSpPr>
          <p:cNvPr id="13" name="內容版面配置區 4">
            <a:extLst>
              <a:ext uri="{FF2B5EF4-FFF2-40B4-BE49-F238E27FC236}">
                <a16:creationId xmlns:a16="http://schemas.microsoft.com/office/drawing/2014/main" id="{1BE9469C-AB3B-4A43-B917-02F2A7F7D0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744" y="1682127"/>
            <a:ext cx="6991165" cy="1535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8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742950" indent="-285750">
              <a:spcBef>
                <a:spcPts val="12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 marL="1143000" indent="-228600">
              <a:spcBef>
                <a:spcPts val="8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 marL="1600200" indent="-228600">
              <a:spcBef>
                <a:spcPts val="6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 marL="2057400" indent="-228600">
              <a:spcBef>
                <a:spcPts val="6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9pPr>
          </a:lstStyle>
          <a:p>
            <a:pPr defTabSz="685800">
              <a:lnSpc>
                <a:spcPct val="150000"/>
              </a:lnSpc>
              <a:spcBef>
                <a:spcPct val="20000"/>
              </a:spcBef>
              <a:buClr>
                <a:srgbClr val="4F81BD"/>
              </a:buClr>
              <a:buSzPct val="50000"/>
              <a:buNone/>
            </a:pPr>
            <a:r>
              <a:rPr lang="zh-TW" altLang="en-US" sz="2100" b="1" dirty="0">
                <a:solidFill>
                  <a:srgbClr val="0070C0"/>
                </a:solidFill>
                <a:latin typeface="標楷體" panose="03000509000000000000" pitchFamily="65" charset="-120"/>
              </a:rPr>
              <a:t>臺、清、交、成、政</a:t>
            </a:r>
            <a:r>
              <a:rPr lang="zh-TW" altLang="en-US" sz="2100" b="1" dirty="0">
                <a:solidFill>
                  <a:srgbClr val="000000"/>
                </a:solidFill>
                <a:latin typeface="標楷體" panose="03000509000000000000" pitchFamily="65" charset="-120"/>
              </a:rPr>
              <a:t>等</a:t>
            </a:r>
            <a:r>
              <a:rPr lang="zh-TW" altLang="en-US" sz="2100" b="1" dirty="0">
                <a:solidFill>
                  <a:srgbClr val="FF0000"/>
                </a:solidFill>
                <a:latin typeface="標楷體" panose="03000509000000000000" pitchFamily="65" charset="-120"/>
              </a:rPr>
              <a:t>頂大</a:t>
            </a:r>
            <a:r>
              <a:rPr lang="zh-TW" altLang="en-US" sz="2100" b="1" dirty="0">
                <a:solidFill>
                  <a:srgbClr val="000000"/>
                </a:solidFill>
                <a:latin typeface="標楷體" panose="03000509000000000000" pitchFamily="65" charset="-120"/>
              </a:rPr>
              <a:t>名額有</a:t>
            </a:r>
            <a:r>
              <a:rPr lang="en-US" altLang="zh-TW" sz="2100" b="1" dirty="0">
                <a:solidFill>
                  <a:srgbClr val="FF0000"/>
                </a:solidFill>
                <a:latin typeface="標楷體" panose="03000509000000000000" pitchFamily="65" charset="-120"/>
              </a:rPr>
              <a:t>11,774</a:t>
            </a:r>
            <a:r>
              <a:rPr lang="zh-TW" altLang="en-US" sz="2100" b="1" dirty="0">
                <a:solidFill>
                  <a:srgbClr val="000000"/>
                </a:solidFill>
                <a:latin typeface="標楷體" panose="03000509000000000000" pitchFamily="65" charset="-120"/>
              </a:rPr>
              <a:t>個</a:t>
            </a:r>
            <a:endParaRPr lang="en-US" altLang="zh-TW" sz="2100" b="1" dirty="0">
              <a:solidFill>
                <a:srgbClr val="000000"/>
              </a:solidFill>
              <a:latin typeface="標楷體" panose="03000509000000000000" pitchFamily="65" charset="-120"/>
            </a:endParaRPr>
          </a:p>
          <a:p>
            <a:pPr defTabSz="685800">
              <a:lnSpc>
                <a:spcPct val="150000"/>
              </a:lnSpc>
              <a:spcBef>
                <a:spcPct val="20000"/>
              </a:spcBef>
              <a:buClr>
                <a:srgbClr val="4F81BD"/>
              </a:buClr>
              <a:buSzPct val="50000"/>
              <a:buNone/>
            </a:pPr>
            <a:r>
              <a:rPr lang="zh-TW" altLang="en-US" sz="2100" b="1" dirty="0">
                <a:solidFill>
                  <a:srgbClr val="0070C0"/>
                </a:solidFill>
                <a:latin typeface="標楷體" panose="03000509000000000000" pitchFamily="65" charset="-120"/>
              </a:rPr>
              <a:t>中央、中興、中山、中正</a:t>
            </a:r>
            <a:r>
              <a:rPr lang="zh-TW" altLang="en-US" sz="2100" b="1" dirty="0">
                <a:solidFill>
                  <a:srgbClr val="000000"/>
                </a:solidFill>
                <a:latin typeface="標楷體" panose="03000509000000000000" pitchFamily="65" charset="-120"/>
              </a:rPr>
              <a:t>等大學名額有</a:t>
            </a:r>
            <a:r>
              <a:rPr lang="en-US" altLang="zh-TW" sz="2100" b="1" dirty="0">
                <a:solidFill>
                  <a:srgbClr val="FF0000"/>
                </a:solidFill>
                <a:latin typeface="標楷體" panose="03000509000000000000" pitchFamily="65" charset="-120"/>
              </a:rPr>
              <a:t>6,314</a:t>
            </a:r>
            <a:r>
              <a:rPr lang="zh-TW" altLang="en-US" sz="2100" b="1" dirty="0">
                <a:solidFill>
                  <a:srgbClr val="000000"/>
                </a:solidFill>
                <a:latin typeface="標楷體" panose="03000509000000000000" pitchFamily="65" charset="-120"/>
              </a:rPr>
              <a:t>個</a:t>
            </a:r>
            <a:endParaRPr lang="en-US" altLang="zh-TW" sz="2100" b="1" dirty="0">
              <a:solidFill>
                <a:srgbClr val="000000"/>
              </a:solidFill>
              <a:latin typeface="標楷體" panose="03000509000000000000" pitchFamily="65" charset="-120"/>
            </a:endParaRPr>
          </a:p>
          <a:p>
            <a:pPr defTabSz="685800">
              <a:lnSpc>
                <a:spcPct val="150000"/>
              </a:lnSpc>
              <a:spcBef>
                <a:spcPct val="20000"/>
              </a:spcBef>
              <a:buClr>
                <a:srgbClr val="4F81BD"/>
              </a:buClr>
              <a:buSzPct val="50000"/>
              <a:buNone/>
            </a:pPr>
            <a:r>
              <a:rPr lang="zh-TW" altLang="en-US" sz="2100" b="1" dirty="0">
                <a:solidFill>
                  <a:srgbClr val="0070C0"/>
                </a:solidFill>
                <a:latin typeface="標楷體" panose="03000509000000000000" pitchFamily="65" charset="-120"/>
              </a:rPr>
              <a:t>國立大學</a:t>
            </a:r>
            <a:r>
              <a:rPr lang="zh-TW" altLang="en-US" sz="2100" b="1" dirty="0">
                <a:solidFill>
                  <a:srgbClr val="000000"/>
                </a:solidFill>
                <a:latin typeface="標楷體" panose="03000509000000000000" pitchFamily="65" charset="-120"/>
              </a:rPr>
              <a:t>名額有</a:t>
            </a:r>
            <a:r>
              <a:rPr lang="en-US" altLang="zh-TW" sz="2100" b="1" dirty="0">
                <a:solidFill>
                  <a:srgbClr val="FF0000"/>
                </a:solidFill>
                <a:latin typeface="標楷體" panose="03000509000000000000" pitchFamily="65" charset="-120"/>
              </a:rPr>
              <a:t>22,815</a:t>
            </a:r>
            <a:r>
              <a:rPr lang="zh-TW" altLang="en-US" sz="2100" b="1" dirty="0">
                <a:solidFill>
                  <a:srgbClr val="000000"/>
                </a:solidFill>
                <a:latin typeface="標楷體" panose="03000509000000000000" pitchFamily="65" charset="-120"/>
              </a:rPr>
              <a:t>個</a:t>
            </a: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3B0E0F4E-BCFF-4898-AED2-CB517AA94C48}"/>
              </a:ext>
            </a:extLst>
          </p:cNvPr>
          <p:cNvGrpSpPr/>
          <p:nvPr/>
        </p:nvGrpSpPr>
        <p:grpSpPr>
          <a:xfrm rot="692136">
            <a:off x="5046713" y="3080307"/>
            <a:ext cx="2604725" cy="2061218"/>
            <a:chOff x="5906953" y="3525397"/>
            <a:chExt cx="2668087" cy="2181743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5" name="爆炸 2 14">
              <a:extLst>
                <a:ext uri="{FF2B5EF4-FFF2-40B4-BE49-F238E27FC236}">
                  <a16:creationId xmlns:a16="http://schemas.microsoft.com/office/drawing/2014/main" id="{07F0525F-50CC-4B76-BD27-D567C545830D}"/>
                </a:ext>
              </a:extLst>
            </p:cNvPr>
            <p:cNvSpPr/>
            <p:nvPr/>
          </p:nvSpPr>
          <p:spPr>
            <a:xfrm>
              <a:off x="5906953" y="3525397"/>
              <a:ext cx="2668087" cy="2181743"/>
            </a:xfrm>
            <a:prstGeom prst="irregularSeal2">
              <a:avLst/>
            </a:prstGeom>
            <a:solidFill>
              <a:srgbClr val="E066C9"/>
            </a:solidFill>
            <a:effectLst>
              <a:glow rad="228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zh-TW" altLang="en-US" sz="1050">
                <a:solidFill>
                  <a:srgbClr val="000000"/>
                </a:solidFill>
                <a:latin typeface="Arial"/>
                <a:ea typeface="新細明體" panose="02020500000000000000" pitchFamily="18" charset="-120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6BA7F612-FF45-4524-B060-60E3CAD2E81C}"/>
                </a:ext>
              </a:extLst>
            </p:cNvPr>
            <p:cNvSpPr/>
            <p:nvPr/>
          </p:nvSpPr>
          <p:spPr>
            <a:xfrm rot="19826155">
              <a:off x="6066799" y="4218314"/>
              <a:ext cx="1951631" cy="8795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685800">
                <a:defRPr/>
              </a:pPr>
              <a:r>
                <a:rPr lang="zh-TW" altLang="en-US" sz="2400" b="1" dirty="0">
                  <a:latin typeface="微軟正黑體" pitchFamily="34" charset="-120"/>
                  <a:ea typeface="微軟正黑體" pitchFamily="34" charset="-120"/>
                </a:rPr>
                <a:t>考上理想大</a:t>
              </a:r>
              <a:endParaRPr lang="en-US" altLang="zh-TW" sz="2400" b="1" dirty="0">
                <a:latin typeface="微軟正黑體" pitchFamily="34" charset="-120"/>
                <a:ea typeface="微軟正黑體" pitchFamily="34" charset="-120"/>
              </a:endParaRPr>
            </a:p>
            <a:p>
              <a:pPr algn="ctr" defTabSz="685800">
                <a:defRPr/>
              </a:pPr>
              <a:r>
                <a:rPr lang="zh-TW" altLang="en-US" sz="2400" b="1" dirty="0">
                  <a:latin typeface="微軟正黑體" pitchFamily="34" charset="-120"/>
                  <a:ea typeface="微軟正黑體" pitchFamily="34" charset="-120"/>
                </a:rPr>
                <a:t>學的第一步</a:t>
              </a:r>
            </a:p>
          </p:txBody>
        </p:sp>
      </p:grpSp>
      <p:sp>
        <p:nvSpPr>
          <p:cNvPr id="10" name="內容版面配置區 4">
            <a:extLst>
              <a:ext uri="{FF2B5EF4-FFF2-40B4-BE49-F238E27FC236}">
                <a16:creationId xmlns:a16="http://schemas.microsoft.com/office/drawing/2014/main" id="{593127A3-3141-4C1B-992E-AF0359A307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125" y="3894819"/>
            <a:ext cx="4680588" cy="432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8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742950" indent="-285750">
              <a:spcBef>
                <a:spcPts val="12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 marL="1143000" indent="-228600">
              <a:spcBef>
                <a:spcPts val="8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 marL="1600200" indent="-228600">
              <a:spcBef>
                <a:spcPts val="6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 marL="2057400" indent="-228600">
              <a:spcBef>
                <a:spcPts val="6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9pPr>
          </a:lstStyle>
          <a:p>
            <a:pPr defTabSz="685800">
              <a:spcBef>
                <a:spcPct val="20000"/>
              </a:spcBef>
              <a:buClr>
                <a:srgbClr val="4F81BD"/>
              </a:buClr>
              <a:buSzPct val="50000"/>
              <a:buNone/>
            </a:pP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</a:rPr>
              <a:t>板中以上高中名額約只有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</a:rPr>
              <a:t>4,278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</a:rPr>
              <a:t>個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5EF6A7F-C488-41F3-8679-25944E689F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6902" y="1603046"/>
            <a:ext cx="3057098" cy="1234914"/>
          </a:xfrm>
          <a:prstGeom prst="rect">
            <a:avLst/>
          </a:prstGeom>
        </p:spPr>
      </p:pic>
      <p:sp>
        <p:nvSpPr>
          <p:cNvPr id="17" name="內容版面配置區 4">
            <a:extLst>
              <a:ext uri="{FF2B5EF4-FFF2-40B4-BE49-F238E27FC236}">
                <a16:creationId xmlns:a16="http://schemas.microsoft.com/office/drawing/2014/main" id="{4EB5AB19-FE61-4575-BC48-04B1688A32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3159" y="1262417"/>
            <a:ext cx="2477068" cy="49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8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742950" indent="-285750">
              <a:spcBef>
                <a:spcPts val="12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 marL="1143000" indent="-228600">
              <a:spcBef>
                <a:spcPts val="8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 marL="1600200" indent="-228600">
              <a:spcBef>
                <a:spcPts val="6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 marL="2057400" indent="-228600">
              <a:spcBef>
                <a:spcPts val="6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9pPr>
          </a:lstStyle>
          <a:p>
            <a:pPr defTabSz="685800">
              <a:spcBef>
                <a:spcPct val="20000"/>
              </a:spcBef>
              <a:buClr>
                <a:srgbClr val="4F81BD"/>
              </a:buClr>
              <a:buSzPct val="50000"/>
              <a:buNone/>
            </a:pPr>
            <a:r>
              <a:rPr lang="en-US" altLang="zh-TW" sz="2000" b="1" dirty="0">
                <a:latin typeface="標楷體" panose="03000509000000000000" pitchFamily="65" charset="-120"/>
              </a:rPr>
              <a:t>114</a:t>
            </a:r>
            <a:r>
              <a:rPr lang="zh-TW" altLang="en-US" sz="2000" b="1" dirty="0">
                <a:latin typeface="標楷體" panose="03000509000000000000" pitchFamily="65" charset="-120"/>
              </a:rPr>
              <a:t>基北免招生名額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587480" y="459530"/>
            <a:ext cx="56990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spc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新北市高中學生獎助學金</a:t>
            </a:r>
          </a:p>
        </p:txBody>
      </p:sp>
      <p:sp>
        <p:nvSpPr>
          <p:cNvPr id="16" name="Google Shape;318;p30"/>
          <p:cNvSpPr txBox="1">
            <a:spLocks noGrp="1"/>
          </p:cNvSpPr>
          <p:nvPr>
            <p:ph type="subTitle" idx="1"/>
          </p:nvPr>
        </p:nvSpPr>
        <p:spPr>
          <a:xfrm>
            <a:off x="722168" y="1044305"/>
            <a:ext cx="7488382" cy="387733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l">
              <a:lnSpc>
                <a:spcPct val="150000"/>
              </a:lnSpc>
              <a:spcBef>
                <a:spcPts val="200"/>
              </a:spcBef>
              <a:buClr>
                <a:schemeClr val="tx2"/>
              </a:buClr>
              <a:buSzPts val="3200"/>
            </a:pP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助學金：</a:t>
            </a:r>
            <a:r>
              <a:rPr lang="zh-TW" altLang="en-US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 </a:t>
            </a:r>
            <a:r>
              <a:rPr lang="en-US" altLang="zh-TW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(</a:t>
            </a:r>
            <a:r>
              <a:rPr lang="zh-TW" altLang="en-US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每生在學期間最多補助 </a:t>
            </a:r>
            <a:r>
              <a:rPr lang="en-US" altLang="zh-TW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6 </a:t>
            </a:r>
            <a:r>
              <a:rPr lang="zh-TW" altLang="en-US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學期</a:t>
            </a:r>
            <a:r>
              <a:rPr lang="en-US" altLang="zh-TW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)</a:t>
            </a:r>
          </a:p>
          <a:p>
            <a:pPr marL="0" indent="0" algn="l">
              <a:lnSpc>
                <a:spcPct val="150000"/>
              </a:lnSpc>
              <a:spcBef>
                <a:spcPts val="200"/>
              </a:spcBef>
              <a:buClr>
                <a:schemeClr val="tx2"/>
              </a:buClr>
              <a:buSzPts val="3200"/>
            </a:pPr>
            <a:r>
              <a:rPr lang="zh-TW" altLang="en-US" sz="1800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設籍本市國中畢業生就讀本市市立高級中等學校符合下列條件者：</a:t>
            </a:r>
          </a:p>
          <a:p>
            <a:pPr marL="0" indent="0" algn="l">
              <a:lnSpc>
                <a:spcPct val="150000"/>
              </a:lnSpc>
              <a:spcBef>
                <a:spcPts val="200"/>
              </a:spcBef>
              <a:buClr>
                <a:schemeClr val="tx2"/>
              </a:buClr>
              <a:buSzPts val="3200"/>
            </a:pPr>
            <a:r>
              <a:rPr lang="en-US" altLang="zh-TW" sz="1800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1.</a:t>
            </a:r>
            <a:r>
              <a:rPr lang="zh-TW" altLang="en-US" sz="1800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低收入戶子女</a:t>
            </a:r>
          </a:p>
          <a:p>
            <a:pPr marL="0" indent="0" algn="l">
              <a:lnSpc>
                <a:spcPct val="150000"/>
              </a:lnSpc>
              <a:spcBef>
                <a:spcPts val="200"/>
              </a:spcBef>
              <a:buClr>
                <a:schemeClr val="tx2"/>
              </a:buClr>
              <a:buSzPts val="3200"/>
            </a:pPr>
            <a:r>
              <a:rPr lang="en-US" altLang="zh-TW" sz="1800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2.</a:t>
            </a:r>
            <a:r>
              <a:rPr lang="zh-TW" altLang="en-US" sz="1800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失業勞工子女</a:t>
            </a:r>
          </a:p>
          <a:p>
            <a:pPr marL="0" indent="0" algn="l">
              <a:lnSpc>
                <a:spcPct val="150000"/>
              </a:lnSpc>
              <a:spcBef>
                <a:spcPts val="200"/>
              </a:spcBef>
              <a:buClr>
                <a:schemeClr val="tx2"/>
              </a:buClr>
              <a:buSzPts val="3200"/>
            </a:pPr>
            <a:r>
              <a:rPr lang="en-US" altLang="zh-TW" sz="1800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3.</a:t>
            </a:r>
            <a:r>
              <a:rPr lang="zh-TW" altLang="en-US" sz="1800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身心障礙人士子女及身心障礙學生</a:t>
            </a:r>
          </a:p>
          <a:p>
            <a:pPr marL="285750" indent="-285750" algn="l">
              <a:lnSpc>
                <a:spcPct val="150000"/>
              </a:lnSpc>
              <a:spcBef>
                <a:spcPts val="200"/>
              </a:spcBef>
              <a:buClr>
                <a:schemeClr val="tx2"/>
              </a:buClr>
              <a:buSzPts val="3200"/>
              <a:buFont typeface="Arial" panose="020B0604020202020204" pitchFamily="34" charset="0"/>
              <a:buChar char="•"/>
            </a:pPr>
            <a:r>
              <a:rPr lang="zh-TW" altLang="en-US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每學期 </a:t>
            </a:r>
            <a:r>
              <a:rPr lang="en-US" altLang="zh-TW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5,000 </a:t>
            </a:r>
            <a:r>
              <a:rPr lang="zh-TW" altLang="en-US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元之助學金。</a:t>
            </a:r>
          </a:p>
          <a:p>
            <a:pPr marL="285750" indent="-285750" algn="l">
              <a:lnSpc>
                <a:spcPct val="150000"/>
              </a:lnSpc>
              <a:spcBef>
                <a:spcPts val="200"/>
              </a:spcBef>
              <a:buClr>
                <a:schemeClr val="tx2"/>
              </a:buClr>
              <a:buSzPts val="3200"/>
              <a:buFont typeface="Arial" panose="020B0604020202020204" pitchFamily="34" charset="0"/>
              <a:buChar char="•"/>
            </a:pP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倘就讀住宿學校並住宿者，每學期住宿費（</a:t>
            </a:r>
            <a:r>
              <a:rPr lang="en-US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4810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元）減免</a:t>
            </a:r>
            <a:endParaRPr lang="en-US" altLang="zh-TW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indent="0" algn="l">
              <a:lnSpc>
                <a:spcPct val="150000"/>
              </a:lnSpc>
              <a:spcBef>
                <a:spcPts val="200"/>
              </a:spcBef>
              <a:buClr>
                <a:schemeClr val="tx2"/>
              </a:buClr>
              <a:buSzPts val="3200"/>
            </a:pPr>
            <a:endParaRPr lang="zh-TW" altLang="en-US" sz="1000" b="1" dirty="0">
              <a:solidFill>
                <a:srgbClr val="00377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l"/>
            <a:r>
              <a:rPr lang="zh-TW" altLang="en-US" sz="1400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        有關獎助學金規定請詳見</a:t>
            </a:r>
            <a:r>
              <a:rPr lang="zh-TW" altLang="en-US" sz="1400" b="1" u="sng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「新北市立高級中等學校辦理學生獎助學金實施計畫」</a:t>
            </a:r>
            <a:endParaRPr lang="zh-TW" altLang="en-US" sz="1200" b="1" dirty="0">
              <a:solidFill>
                <a:srgbClr val="00377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547314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587480" y="459530"/>
            <a:ext cx="56990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spc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新北市高中學生獎助學金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972922" y="1997358"/>
          <a:ext cx="7075362" cy="2609343"/>
        </p:xfrm>
        <a:graphic>
          <a:graphicData uri="http://schemas.openxmlformats.org/drawingml/2006/table">
            <a:tbl>
              <a:tblPr firstRow="1" bandRow="1">
                <a:tableStyleId>{AE527C99-4EDC-49EF-A0ED-52657036A95F}</a:tableStyleId>
              </a:tblPr>
              <a:tblGrid>
                <a:gridCol w="35376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76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306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會考成績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獎學金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907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5A++</a:t>
                      </a:r>
                      <a:endParaRPr lang="zh-TW" altLang="en-US" sz="1200" b="1" dirty="0">
                        <a:solidFill>
                          <a:srgbClr val="00377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8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30</a:t>
                      </a:r>
                      <a:r>
                        <a:rPr lang="zh-TW" altLang="en-US" sz="18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萬元</a:t>
                      </a:r>
                      <a:endParaRPr lang="en-US" altLang="zh-TW" sz="18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Calibri"/>
                        <a:sym typeface="Calibri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TW" altLang="en-US" sz="18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altLang="zh-TW" sz="18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(</a:t>
                      </a:r>
                      <a:r>
                        <a:rPr lang="zh-TW" altLang="en-US" sz="18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分</a:t>
                      </a:r>
                      <a:r>
                        <a:rPr lang="en-US" altLang="zh-TW" sz="18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3</a:t>
                      </a:r>
                      <a:r>
                        <a:rPr lang="zh-TW" altLang="en-US" sz="18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年支給</a:t>
                      </a:r>
                      <a:r>
                        <a:rPr lang="en-US" altLang="zh-TW" sz="18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06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4A++</a:t>
                      </a:r>
                      <a:r>
                        <a:rPr lang="zh-TW" altLang="en-US" sz="18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且</a:t>
                      </a:r>
                      <a:r>
                        <a:rPr lang="en-US" altLang="zh-TW" sz="18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5</a:t>
                      </a:r>
                      <a:r>
                        <a:rPr lang="zh-TW" altLang="en-US" sz="18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科總積分 </a:t>
                      </a:r>
                      <a:r>
                        <a:rPr lang="zh-TW" altLang="en-US" sz="1800" b="1" dirty="0">
                          <a:solidFill>
                            <a:srgbClr val="00377E"/>
                          </a:solidFill>
                        </a:rPr>
                        <a:t>≥ </a:t>
                      </a:r>
                      <a:r>
                        <a:rPr lang="en-US" altLang="zh-TW" sz="18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33</a:t>
                      </a:r>
                      <a:r>
                        <a:rPr lang="zh-TW" altLang="en-US" sz="18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分</a:t>
                      </a:r>
                      <a:endParaRPr lang="zh-TW" altLang="en-US" sz="1200" b="1" dirty="0">
                        <a:solidFill>
                          <a:srgbClr val="00377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6</a:t>
                      </a:r>
                      <a:r>
                        <a:rPr lang="zh-TW" altLang="en-US" sz="18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萬元</a:t>
                      </a:r>
                      <a:endParaRPr lang="zh-TW" altLang="en-US" sz="1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306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4A++</a:t>
                      </a:r>
                      <a:r>
                        <a:rPr lang="zh-TW" altLang="en-US" sz="18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且</a:t>
                      </a:r>
                      <a:r>
                        <a:rPr lang="en-US" altLang="zh-TW" sz="18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5</a:t>
                      </a:r>
                      <a:r>
                        <a:rPr lang="zh-TW" altLang="en-US" sz="18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科總積分 </a:t>
                      </a:r>
                      <a:r>
                        <a:rPr lang="zh-TW" altLang="en-US" sz="1800" b="1" dirty="0">
                          <a:solidFill>
                            <a:srgbClr val="00377E"/>
                          </a:solidFill>
                        </a:rPr>
                        <a:t>≥ </a:t>
                      </a:r>
                      <a:r>
                        <a:rPr lang="en-US" altLang="zh-TW" sz="18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31</a:t>
                      </a:r>
                      <a:r>
                        <a:rPr lang="zh-TW" altLang="en-US" sz="18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分</a:t>
                      </a:r>
                      <a:endParaRPr lang="zh-TW" altLang="en-US" sz="1200" b="1" dirty="0">
                        <a:solidFill>
                          <a:srgbClr val="00377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4</a:t>
                      </a:r>
                      <a:r>
                        <a:rPr lang="zh-TW" altLang="en-US" sz="18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萬元</a:t>
                      </a:r>
                      <a:endParaRPr lang="zh-TW" altLang="en-US" sz="1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907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3A++</a:t>
                      </a:r>
                      <a:r>
                        <a:rPr lang="zh-TW" altLang="en-US" sz="18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且</a:t>
                      </a:r>
                      <a:r>
                        <a:rPr lang="en-US" altLang="zh-TW" sz="18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5</a:t>
                      </a:r>
                      <a:r>
                        <a:rPr lang="zh-TW" altLang="en-US" sz="18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科總積分 </a:t>
                      </a:r>
                      <a:r>
                        <a:rPr lang="zh-TW" altLang="en-US" sz="1800" b="1" dirty="0">
                          <a:solidFill>
                            <a:srgbClr val="00377E"/>
                          </a:solidFill>
                        </a:rPr>
                        <a:t>≥ </a:t>
                      </a:r>
                      <a:r>
                        <a:rPr lang="en-US" altLang="zh-TW" sz="18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30</a:t>
                      </a:r>
                      <a:r>
                        <a:rPr lang="zh-TW" altLang="en-US" sz="18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分</a:t>
                      </a:r>
                      <a:endParaRPr lang="zh-TW" altLang="en-US" sz="1200" b="1" dirty="0">
                        <a:solidFill>
                          <a:srgbClr val="00377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8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4</a:t>
                      </a:r>
                      <a:r>
                        <a:rPr lang="zh-TW" altLang="en-US" sz="18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萬元</a:t>
                      </a:r>
                      <a:endParaRPr lang="en-US" altLang="zh-TW" sz="18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Calibri"/>
                        <a:sym typeface="Calibri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8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(</a:t>
                      </a:r>
                      <a:r>
                        <a:rPr lang="zh-TW" altLang="en-US" sz="18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板中除外</a:t>
                      </a:r>
                      <a:r>
                        <a:rPr lang="en-US" altLang="zh-TW" sz="18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Google Shape;318;p30"/>
          <p:cNvSpPr txBox="1">
            <a:spLocks noGrp="1"/>
          </p:cNvSpPr>
          <p:nvPr>
            <p:ph type="subTitle" idx="1"/>
          </p:nvPr>
        </p:nvSpPr>
        <p:spPr>
          <a:xfrm>
            <a:off x="1372750" y="1113602"/>
            <a:ext cx="6675534" cy="88375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l">
              <a:lnSpc>
                <a:spcPct val="150000"/>
              </a:lnSpc>
              <a:buClr>
                <a:schemeClr val="tx2"/>
              </a:buClr>
              <a:buSzPts val="3200"/>
            </a:pPr>
            <a:r>
              <a: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入學獎學金</a:t>
            </a:r>
            <a:r>
              <a:rPr lang="en-US" altLang="zh-TW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(</a:t>
            </a:r>
            <a:r>
              <a:rPr lang="zh-TW" altLang="en-US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基北區各入學管道</a:t>
            </a:r>
            <a:r>
              <a:rPr lang="en-US" altLang="zh-TW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)</a:t>
            </a:r>
          </a:p>
          <a:p>
            <a:pPr marL="0" indent="0" algn="l">
              <a:lnSpc>
                <a:spcPct val="150000"/>
              </a:lnSpc>
              <a:buClr>
                <a:schemeClr val="tx2"/>
              </a:buClr>
              <a:buSzPts val="3200"/>
            </a:pPr>
            <a:r>
              <a:rPr lang="zh-TW" altLang="en-US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錄取就讀本市市立</a:t>
            </a:r>
            <a:r>
              <a:rPr lang="zh-TW" altLang="en-US" b="1" u="sng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高中職或華僑高中</a:t>
            </a:r>
            <a:r>
              <a:rPr lang="zh-TW" altLang="en-US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之國中畢業生：</a:t>
            </a:r>
            <a:endParaRPr lang="zh-TW" altLang="en-US" sz="1800" b="1" dirty="0">
              <a:solidFill>
                <a:srgbClr val="00377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8" name="Google Shape;318;p30"/>
          <p:cNvSpPr txBox="1">
            <a:spLocks noGrp="1"/>
          </p:cNvSpPr>
          <p:nvPr>
            <p:ph type="subTitle" idx="1"/>
          </p:nvPr>
        </p:nvSpPr>
        <p:spPr>
          <a:xfrm>
            <a:off x="797357" y="4657353"/>
            <a:ext cx="7717536" cy="33001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有關獎助學金規定請詳見</a:t>
            </a:r>
            <a:r>
              <a:rPr lang="zh-TW" altLang="en-US" sz="1600" b="1" u="sng" dirty="0">
                <a:solidFill>
                  <a:srgbClr val="001B5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「新北市立高級中等學校辦理學生獎助學金實施計畫」</a:t>
            </a:r>
            <a:endParaRPr lang="zh-TW" altLang="en-US" sz="1600" b="1" dirty="0">
              <a:solidFill>
                <a:srgbClr val="001B5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30154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587480" y="459530"/>
            <a:ext cx="56990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spc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新北市高中學生獎助學金</a:t>
            </a:r>
          </a:p>
        </p:txBody>
      </p:sp>
      <p:sp>
        <p:nvSpPr>
          <p:cNvPr id="4" name="Google Shape;318;p30"/>
          <p:cNvSpPr txBox="1">
            <a:spLocks noGrp="1"/>
          </p:cNvSpPr>
          <p:nvPr>
            <p:ph type="subTitle" idx="1"/>
          </p:nvPr>
        </p:nvSpPr>
        <p:spPr>
          <a:xfrm>
            <a:off x="1524004" y="4657353"/>
            <a:ext cx="6373026" cy="33001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有關獎助學金規定請詳見</a:t>
            </a:r>
            <a:r>
              <a:rPr lang="zh-TW" altLang="en-US" sz="1200" b="1" u="sng" dirty="0">
                <a:solidFill>
                  <a:srgbClr val="001B5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「新北市立高級中等學校辦理學生獎助學金實施計畫」</a:t>
            </a:r>
            <a:endParaRPr lang="zh-TW" altLang="en-US" sz="1200" b="1" dirty="0">
              <a:solidFill>
                <a:srgbClr val="001B5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1662517" y="1966550"/>
          <a:ext cx="6096000" cy="2656840"/>
        </p:xfrm>
        <a:graphic>
          <a:graphicData uri="http://schemas.openxmlformats.org/drawingml/2006/table">
            <a:tbl>
              <a:tblPr firstRow="1" bandRow="1">
                <a:tableStyleId>{AE527C99-4EDC-49EF-A0ED-52657036A95F}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會考成績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獎學金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00377E"/>
                          </a:solidFill>
                        </a:rPr>
                        <a:t>≥ </a:t>
                      </a:r>
                      <a:r>
                        <a:rPr lang="en-US" altLang="zh-TW" sz="14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3A+</a:t>
                      </a:r>
                      <a:r>
                        <a:rPr lang="zh-TW" altLang="en-US" sz="14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或</a:t>
                      </a:r>
                      <a:r>
                        <a:rPr lang="en-US" altLang="zh-TW" sz="14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sz="14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科總積分 </a:t>
                      </a:r>
                      <a:r>
                        <a:rPr lang="zh-TW" altLang="en-US" sz="2000" b="1" dirty="0">
                          <a:solidFill>
                            <a:srgbClr val="00377E"/>
                          </a:solidFill>
                        </a:rPr>
                        <a:t>≥ </a:t>
                      </a:r>
                      <a:r>
                        <a:rPr lang="en-US" altLang="zh-TW" sz="14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  <a:r>
                        <a:rPr lang="zh-TW" altLang="en-US" sz="14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3</a:t>
                      </a:r>
                      <a:r>
                        <a:rPr lang="zh-TW" altLang="en-US" sz="1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萬</a:t>
                      </a:r>
                      <a:r>
                        <a:rPr lang="zh-TW" altLang="en-US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元 </a:t>
                      </a:r>
                      <a:endParaRPr lang="en-US" alt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Calibri"/>
                        <a:sym typeface="Calibri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0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(</a:t>
                      </a:r>
                      <a:r>
                        <a:rPr lang="zh-TW" altLang="en-US" sz="10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錦和、丹鳳、新北、三民</a:t>
                      </a:r>
                      <a:r>
                        <a:rPr lang="en-US" altLang="zh-TW" sz="10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00377E"/>
                          </a:solidFill>
                        </a:rPr>
                        <a:t>≥ </a:t>
                      </a:r>
                      <a:r>
                        <a:rPr lang="en-US" altLang="zh-TW" sz="20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3A</a:t>
                      </a:r>
                      <a:r>
                        <a:rPr lang="zh-TW" altLang="en-US" sz="20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或</a:t>
                      </a:r>
                      <a:r>
                        <a:rPr lang="en-US" altLang="zh-TW" sz="20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5</a:t>
                      </a:r>
                      <a:r>
                        <a:rPr lang="zh-TW" altLang="en-US" sz="20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科總積分 </a:t>
                      </a:r>
                      <a:r>
                        <a:rPr lang="zh-TW" altLang="en-US" sz="2000" b="1" dirty="0">
                          <a:solidFill>
                            <a:srgbClr val="00377E"/>
                          </a:solidFill>
                        </a:rPr>
                        <a:t>≥ </a:t>
                      </a:r>
                      <a:r>
                        <a:rPr lang="en-US" altLang="zh-TW" sz="20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23</a:t>
                      </a:r>
                      <a:r>
                        <a:rPr lang="zh-TW" altLang="en-US" sz="20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分</a:t>
                      </a:r>
                      <a:endParaRPr lang="zh-TW" altLang="en-US" sz="1400" b="1" dirty="0">
                        <a:solidFill>
                          <a:srgbClr val="00377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3</a:t>
                      </a:r>
                      <a:r>
                        <a:rPr lang="zh-TW" altLang="en-US" sz="1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萬</a:t>
                      </a:r>
                      <a:r>
                        <a:rPr lang="zh-TW" altLang="en-US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元</a:t>
                      </a:r>
                      <a:endParaRPr lang="en-US" alt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Calibri"/>
                        <a:sym typeface="Calibri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9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(</a:t>
                      </a:r>
                      <a:r>
                        <a:rPr lang="zh-TW" altLang="en-US" sz="10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光復、清水、樹林、明德、安康、石碇、泰山、林口、三重、金山、秀峰、雙溪、竹圍、新北工、鶯歌工、三重商、瑞芳工、淡水商、樟樹</a:t>
                      </a:r>
                      <a:r>
                        <a:rPr lang="en-US" altLang="zh-TW" sz="10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)</a:t>
                      </a:r>
                      <a:endParaRPr lang="en-US" altLang="zh-TW" sz="900" b="1" dirty="0">
                        <a:solidFill>
                          <a:srgbClr val="00377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Calibri"/>
                        <a:sym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00377E"/>
                          </a:solidFill>
                        </a:rPr>
                        <a:t>≥ </a:t>
                      </a:r>
                      <a:r>
                        <a:rPr lang="en-US" altLang="zh-TW" sz="14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2A</a:t>
                      </a:r>
                      <a:r>
                        <a:rPr lang="zh-TW" altLang="en-US" sz="14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或</a:t>
                      </a:r>
                      <a:r>
                        <a:rPr lang="en-US" altLang="zh-TW" sz="14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sz="14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科總積分 </a:t>
                      </a:r>
                      <a:r>
                        <a:rPr lang="zh-TW" altLang="en-US" sz="2000" b="1" dirty="0">
                          <a:solidFill>
                            <a:srgbClr val="00377E"/>
                          </a:solidFill>
                        </a:rPr>
                        <a:t>≥ </a:t>
                      </a:r>
                      <a:r>
                        <a:rPr lang="en-US" altLang="zh-TW" sz="14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</a:t>
                      </a:r>
                      <a:r>
                        <a:rPr lang="zh-TW" altLang="en-US" sz="14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2</a:t>
                      </a:r>
                      <a:r>
                        <a:rPr lang="zh-TW" altLang="en-US" sz="1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萬</a:t>
                      </a:r>
                      <a:r>
                        <a:rPr lang="zh-TW" altLang="en-US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元</a:t>
                      </a:r>
                      <a:endParaRPr lang="en-US" alt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Calibri"/>
                        <a:sym typeface="Calibri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0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(</a:t>
                      </a:r>
                      <a:r>
                        <a:rPr lang="zh-TW" altLang="en-US" sz="10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石碇、金山、雙溪、鶯歌工、三重商、泰山</a:t>
                      </a:r>
                      <a:r>
                        <a:rPr lang="en-US" altLang="zh-TW" sz="10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-</a:t>
                      </a:r>
                      <a:r>
                        <a:rPr lang="zh-TW" altLang="en-US" sz="10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專業群科、瑞芳工</a:t>
                      </a:r>
                      <a:r>
                        <a:rPr lang="en-US" altLang="zh-TW" sz="10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-</a:t>
                      </a:r>
                      <a:r>
                        <a:rPr lang="zh-TW" altLang="en-US" sz="10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專業群科、淡水商</a:t>
                      </a:r>
                      <a:r>
                        <a:rPr lang="en-US" altLang="zh-TW" sz="10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-</a:t>
                      </a:r>
                      <a:r>
                        <a:rPr lang="zh-TW" altLang="en-US" sz="10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專業群科</a:t>
                      </a:r>
                      <a:r>
                        <a:rPr lang="en-US" altLang="zh-TW" sz="10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英文科成績 </a:t>
                      </a:r>
                      <a:r>
                        <a:rPr lang="zh-TW" altLang="en-US" sz="2000" b="1" dirty="0">
                          <a:solidFill>
                            <a:srgbClr val="00377E"/>
                          </a:solidFill>
                        </a:rPr>
                        <a:t>≥ </a:t>
                      </a:r>
                      <a:r>
                        <a:rPr lang="en-US" altLang="zh-TW" sz="14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A(</a:t>
                      </a:r>
                      <a:r>
                        <a:rPr lang="zh-TW" altLang="en-US" sz="14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應用英語科</a:t>
                      </a:r>
                      <a:r>
                        <a:rPr lang="en-US" altLang="zh-TW" sz="14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A+)</a:t>
                      </a:r>
                      <a:endParaRPr lang="zh-TW" altLang="en-US" sz="1400" b="1" dirty="0">
                        <a:solidFill>
                          <a:srgbClr val="00377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1</a:t>
                      </a:r>
                      <a:r>
                        <a:rPr lang="zh-TW" altLang="en-US" sz="1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萬</a:t>
                      </a:r>
                      <a:r>
                        <a:rPr lang="zh-TW" altLang="en-US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元</a:t>
                      </a:r>
                      <a:endParaRPr lang="en-US" alt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Calibri"/>
                        <a:sym typeface="Calibri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0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(</a:t>
                      </a:r>
                      <a:r>
                        <a:rPr lang="zh-TW" altLang="en-US" sz="10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本市市立各技術型高中</a:t>
                      </a:r>
                      <a:r>
                        <a:rPr lang="en-US" altLang="zh-TW" sz="1000" b="1" dirty="0">
                          <a:solidFill>
                            <a:srgbClr val="0037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Google Shape;318;p30"/>
          <p:cNvSpPr txBox="1">
            <a:spLocks noGrp="1"/>
          </p:cNvSpPr>
          <p:nvPr>
            <p:ph type="subTitle" idx="1"/>
          </p:nvPr>
        </p:nvSpPr>
        <p:spPr>
          <a:xfrm>
            <a:off x="1372750" y="1018352"/>
            <a:ext cx="6675534" cy="88375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l">
              <a:lnSpc>
                <a:spcPct val="150000"/>
              </a:lnSpc>
              <a:buClr>
                <a:schemeClr val="tx2"/>
              </a:buClr>
              <a:buSzPts val="3200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基北區各入學管道，依新北市立高級中等學校就近入學區域劃分表所列對應學校為</a:t>
            </a:r>
            <a:r>
              <a:rPr lang="zh-TW" altLang="en-US" sz="16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第</a:t>
            </a:r>
            <a:r>
              <a:rPr lang="en-US" altLang="zh-TW" sz="16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1</a:t>
            </a:r>
            <a:r>
              <a:rPr lang="zh-TW" altLang="en-US" sz="16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志願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獲錄取就讀者：</a:t>
            </a:r>
          </a:p>
        </p:txBody>
      </p:sp>
    </p:spTree>
    <p:extLst>
      <p:ext uri="{BB962C8B-B14F-4D97-AF65-F5344CB8AC3E}">
        <p14:creationId xmlns:p14="http://schemas.microsoft.com/office/powerpoint/2010/main" val="38775594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4" name="Google Shape;2924;p90"/>
          <p:cNvSpPr/>
          <p:nvPr/>
        </p:nvSpPr>
        <p:spPr>
          <a:xfrm>
            <a:off x="346194" y="535892"/>
            <a:ext cx="8660606" cy="4293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r>
              <a:rPr kumimoji="0" lang="zh-TW" altLang="en-US" sz="21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入學獎學金：</a:t>
            </a:r>
            <a:endParaRPr kumimoji="0" lang="en-US" altLang="zh-TW" sz="21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0" marR="0" lvl="0" indent="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r>
              <a:rPr kumimoji="0" lang="zh-TW" altLang="en-US" sz="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endParaRPr kumimoji="0" lang="zh-TW" altLang="en-US" sz="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0" marR="0" lvl="0" indent="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r>
              <a:rPr kumimoji="0" lang="zh-TW" alt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基北區各入學管道，</a:t>
            </a:r>
            <a:r>
              <a:rPr kumimoji="0" lang="zh-TW" alt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依新北市立高級中等學校</a:t>
            </a:r>
            <a:r>
              <a:rPr kumimoji="0" lang="zh-TW" altLang="en-US" sz="2100" b="1" i="0" u="sng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cs typeface="Calibri"/>
                <a:sym typeface="Calibri"/>
              </a:rPr>
              <a:t>就近入學</a:t>
            </a:r>
            <a:r>
              <a:rPr kumimoji="0" lang="zh-TW" alt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區域劃分表所列對應學校為</a:t>
            </a:r>
            <a:r>
              <a:rPr kumimoji="0" lang="zh-TW" altLang="en-US" sz="2100" b="1" i="0" u="sng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cs typeface="Calibri"/>
                <a:sym typeface="Calibri"/>
              </a:rPr>
              <a:t>第</a:t>
            </a:r>
            <a:r>
              <a:rPr kumimoji="0" lang="en-US" altLang="zh-TW" sz="2100" b="1" i="0" u="sng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cs typeface="Calibri"/>
                <a:sym typeface="Calibri"/>
              </a:rPr>
              <a:t>1</a:t>
            </a:r>
            <a:r>
              <a:rPr kumimoji="0" lang="zh-TW" altLang="en-US" sz="2100" b="1" i="0" u="sng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cs typeface="Calibri"/>
                <a:sym typeface="Calibri"/>
              </a:rPr>
              <a:t>志願</a:t>
            </a:r>
            <a:r>
              <a:rPr kumimoji="0" lang="zh-TW" alt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獲錄取就讀者：</a:t>
            </a:r>
            <a:br>
              <a:rPr kumimoji="0" lang="en-US" altLang="zh-TW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endParaRPr kumimoji="0" sz="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69056" marR="0" lvl="0" indent="-69056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0000"/>
              <a:buFont typeface="+mj-lt"/>
              <a:buAutoNum type="arabicPeriod"/>
              <a:tabLst/>
              <a:defRPr/>
            </a:pPr>
            <a:r>
              <a:rPr kumimoji="0" lang="zh-TW" altLang="en-US" sz="27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會考成績達</a:t>
            </a:r>
            <a:r>
              <a:rPr kumimoji="0" lang="en-US" altLang="zh-TW" sz="27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3A</a:t>
            </a:r>
            <a:r>
              <a:rPr kumimoji="0" lang="zh-TW" altLang="en-US" sz="27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 以上或</a:t>
            </a:r>
            <a:r>
              <a:rPr kumimoji="0" lang="en-US" altLang="zh-TW" sz="27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5</a:t>
            </a:r>
            <a:r>
              <a:rPr kumimoji="0" lang="zh-TW" altLang="en-US" sz="27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科總積分達</a:t>
            </a:r>
            <a:r>
              <a:rPr kumimoji="0" lang="en-US" altLang="zh-TW" sz="27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23</a:t>
            </a:r>
            <a:r>
              <a:rPr kumimoji="0" lang="zh-TW" altLang="en-US" sz="27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分，得核發</a:t>
            </a:r>
            <a:r>
              <a:rPr kumimoji="0" lang="en-US" altLang="zh-TW" sz="27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cs typeface="Calibri"/>
                <a:sym typeface="Calibri"/>
              </a:rPr>
              <a:t>3</a:t>
            </a:r>
            <a:r>
              <a:rPr kumimoji="0" lang="zh-TW" altLang="en-US" sz="27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cs typeface="Calibri"/>
                <a:sym typeface="Calibri"/>
              </a:rPr>
              <a:t>萬</a:t>
            </a:r>
            <a:r>
              <a:rPr kumimoji="0" lang="zh-TW" altLang="en-US" sz="27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元獎學金。</a:t>
            </a:r>
            <a:endParaRPr kumimoji="0" lang="en-US" altLang="zh-TW" sz="27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69056" marR="0" lvl="0" indent="-69056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0000"/>
              <a:buFont typeface="+mj-lt"/>
              <a:buAutoNum type="arabicPeriod"/>
              <a:tabLst/>
              <a:defRPr/>
            </a:pPr>
            <a:r>
              <a:rPr kumimoji="0" lang="zh-TW" altLang="en-US" sz="27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選讀</a:t>
            </a:r>
            <a:r>
              <a:rPr kumimoji="0" lang="zh-TW" altLang="en-US" sz="27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明德</a:t>
            </a:r>
            <a:r>
              <a:rPr kumimoji="0" lang="zh-TW" altLang="en-US" sz="27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第一次段考前</a:t>
            </a:r>
            <a:r>
              <a:rPr kumimoji="0" lang="en-US" altLang="zh-TW" sz="27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7</a:t>
            </a:r>
            <a:r>
              <a:rPr kumimoji="0" lang="zh-TW" altLang="en-US" sz="27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名同學，教育部均衡獎學金</a:t>
            </a:r>
            <a:endParaRPr kumimoji="0" lang="en-US" altLang="zh-TW" sz="27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0000"/>
              <a:buFont typeface="Arial"/>
              <a:buNone/>
              <a:tabLst/>
              <a:defRPr/>
            </a:pPr>
            <a:r>
              <a:rPr kumimoji="0" lang="en-US" altLang="zh-TW" sz="27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kumimoji="0" lang="zh-TW" altLang="en-US" sz="27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每學期</a:t>
            </a:r>
            <a:r>
              <a:rPr kumimoji="0" lang="en-US" altLang="zh-TW" sz="27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kumimoji="0" lang="zh-TW" altLang="en-US" sz="27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萬</a:t>
            </a:r>
            <a:r>
              <a:rPr kumimoji="0" lang="zh-TW" altLang="en-US" sz="27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元， </a:t>
            </a:r>
            <a:r>
              <a:rPr kumimoji="0" lang="en-US" altLang="zh-TW" sz="27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kumimoji="0" lang="zh-TW" altLang="en-US" sz="27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學期領</a:t>
            </a:r>
            <a:r>
              <a:rPr kumimoji="0" lang="en-US" altLang="zh-TW" sz="27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kumimoji="0" lang="zh-TW" altLang="en-US" sz="27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萬</a:t>
            </a:r>
            <a:r>
              <a:rPr kumimoji="0" lang="zh-TW" altLang="en-US" sz="27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元。</a:t>
            </a:r>
          </a:p>
        </p:txBody>
      </p:sp>
      <p:sp>
        <p:nvSpPr>
          <p:cNvPr id="2928" name="Google Shape;2928;p90"/>
          <p:cNvSpPr txBox="1">
            <a:spLocks noGrp="1"/>
          </p:cNvSpPr>
          <p:nvPr>
            <p:ph type="sldNum" idx="12"/>
          </p:nvPr>
        </p:nvSpPr>
        <p:spPr>
          <a:xfrm>
            <a:off x="8615365" y="4767269"/>
            <a:ext cx="335756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fld id="{00000000-1234-1234-1234-123412341234}" type="slidenum">
              <a:rPr kumimoji="0" lang="en-US" altLang="zh-TW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  <a:tabLst/>
                <a:defRPr/>
              </a:pPr>
              <a:t>26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2915;p89">
            <a:extLst>
              <a:ext uri="{FF2B5EF4-FFF2-40B4-BE49-F238E27FC236}">
                <a16:creationId xmlns:a16="http://schemas.microsoft.com/office/drawing/2014/main" id="{821000E4-EEFF-43EC-8811-7D63B1E9977D}"/>
              </a:ext>
            </a:extLst>
          </p:cNvPr>
          <p:cNvSpPr/>
          <p:nvPr/>
        </p:nvSpPr>
        <p:spPr>
          <a:xfrm>
            <a:off x="1" y="477982"/>
            <a:ext cx="1967345" cy="115821"/>
          </a:xfrm>
          <a:prstGeom prst="rect">
            <a:avLst/>
          </a:prstGeom>
          <a:solidFill>
            <a:srgbClr val="20651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3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2916;p89">
            <a:extLst>
              <a:ext uri="{FF2B5EF4-FFF2-40B4-BE49-F238E27FC236}">
                <a16:creationId xmlns:a16="http://schemas.microsoft.com/office/drawing/2014/main" id="{9D1EA5B7-FB55-4089-AF7C-1A35877DFD15}"/>
              </a:ext>
            </a:extLst>
          </p:cNvPr>
          <p:cNvSpPr txBox="1"/>
          <p:nvPr/>
        </p:nvSpPr>
        <p:spPr>
          <a:xfrm>
            <a:off x="1397023" y="85972"/>
            <a:ext cx="6349954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tabLst/>
              <a:defRPr/>
            </a:pPr>
            <a:r>
              <a:rPr kumimoji="0" lang="zh-TW" alt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明德高中學生獎助學金</a:t>
            </a:r>
            <a:endParaRPr kumimoji="0" sz="105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557391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B286EDB-A642-4E29-A200-5BDC5560A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3" y="324070"/>
            <a:ext cx="7772400" cy="875624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rgbClr val="7030A0"/>
                </a:solidFill>
              </a:rPr>
              <a:t>社區高中繁星升大學的優勢：</a:t>
            </a: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ABB89806-357B-4C95-895B-39B199D9DDCD}"/>
              </a:ext>
            </a:extLst>
          </p:cNvPr>
          <p:cNvSpPr txBox="1">
            <a:spLocks/>
          </p:cNvSpPr>
          <p:nvPr/>
        </p:nvSpPr>
        <p:spPr>
          <a:xfrm>
            <a:off x="685800" y="994868"/>
            <a:ext cx="7982712" cy="3913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3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60000"/>
              </a:lnSpc>
            </a:pPr>
            <a:r>
              <a:rPr lang="en-US" altLang="zh-TW" dirty="0">
                <a:solidFill>
                  <a:srgbClr val="0000FF"/>
                </a:solidFill>
              </a:rPr>
              <a:t>1.</a:t>
            </a:r>
            <a:r>
              <a:rPr lang="zh-TW" altLang="en-US" dirty="0">
                <a:solidFill>
                  <a:srgbClr val="0000FF"/>
                </a:solidFill>
              </a:rPr>
              <a:t>僅應屆畢業生可以參加</a:t>
            </a:r>
            <a:endParaRPr lang="en-US" altLang="zh-TW" dirty="0">
              <a:solidFill>
                <a:srgbClr val="0000FF"/>
              </a:solidFill>
            </a:endParaRPr>
          </a:p>
          <a:p>
            <a:pPr>
              <a:lnSpc>
                <a:spcPct val="160000"/>
              </a:lnSpc>
            </a:pPr>
            <a:r>
              <a:rPr lang="en-US" altLang="zh-TW" dirty="0">
                <a:solidFill>
                  <a:srgbClr val="0000FF"/>
                </a:solidFill>
              </a:rPr>
              <a:t>2.</a:t>
            </a:r>
            <a:r>
              <a:rPr lang="zh-TW" altLang="en-US" dirty="0">
                <a:solidFill>
                  <a:srgbClr val="C00000"/>
                </a:solidFill>
              </a:rPr>
              <a:t>無須準備學生在校學習歷程資料</a:t>
            </a:r>
            <a:endParaRPr lang="en-US" altLang="zh-TW" dirty="0">
              <a:solidFill>
                <a:srgbClr val="C00000"/>
              </a:solidFill>
            </a:endParaRPr>
          </a:p>
          <a:p>
            <a:pPr>
              <a:lnSpc>
                <a:spcPct val="160000"/>
              </a:lnSpc>
            </a:pPr>
            <a:r>
              <a:rPr lang="en-US" altLang="zh-TW" dirty="0">
                <a:solidFill>
                  <a:srgbClr val="0000FF"/>
                </a:solidFill>
              </a:rPr>
              <a:t>3.</a:t>
            </a:r>
            <a:r>
              <a:rPr lang="zh-TW" altLang="en-US" dirty="0">
                <a:solidFill>
                  <a:srgbClr val="0000FF"/>
                </a:solidFill>
              </a:rPr>
              <a:t>技術高中只比序學生在校成績百分比</a:t>
            </a:r>
            <a:endParaRPr lang="en-US" altLang="zh-TW" dirty="0">
              <a:solidFill>
                <a:srgbClr val="0000FF"/>
              </a:solidFill>
            </a:endParaRPr>
          </a:p>
          <a:p>
            <a:pPr>
              <a:lnSpc>
                <a:spcPct val="160000"/>
              </a:lnSpc>
            </a:pPr>
            <a:r>
              <a:rPr lang="en-US" altLang="zh-TW" dirty="0">
                <a:solidFill>
                  <a:srgbClr val="0000FF"/>
                </a:solidFill>
              </a:rPr>
              <a:t>4.</a:t>
            </a:r>
            <a:r>
              <a:rPr lang="zh-TW" altLang="en-US" dirty="0">
                <a:solidFill>
                  <a:srgbClr val="C00000"/>
                </a:solidFill>
              </a:rPr>
              <a:t>社區普通高中校排百分比前</a:t>
            </a:r>
            <a:r>
              <a:rPr lang="en-US" altLang="zh-TW" dirty="0">
                <a:solidFill>
                  <a:srgbClr val="C00000"/>
                </a:solidFill>
              </a:rPr>
              <a:t>20%</a:t>
            </a:r>
            <a:r>
              <a:rPr lang="zh-TW" altLang="en-US" dirty="0">
                <a:solidFill>
                  <a:srgbClr val="C00000"/>
                </a:solidFill>
              </a:rPr>
              <a:t>錄取率高</a:t>
            </a:r>
            <a:endParaRPr lang="en-US" altLang="zh-TW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3836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>
            <a:extLst>
              <a:ext uri="{FF2B5EF4-FFF2-40B4-BE49-F238E27FC236}">
                <a16:creationId xmlns:a16="http://schemas.microsoft.com/office/drawing/2014/main" id="{7E5339CE-ADE2-85CC-7749-537F22B1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219" y="0"/>
            <a:ext cx="762548" cy="875624"/>
          </a:xfrm>
        </p:spPr>
        <p:txBody>
          <a:bodyPr>
            <a:noAutofit/>
          </a:bodyPr>
          <a:lstStyle/>
          <a:p>
            <a:pPr algn="ctr"/>
            <a:r>
              <a:rPr lang="en-US" altLang="zh-TW" sz="2800" dirty="0">
                <a:solidFill>
                  <a:srgbClr val="00377E"/>
                </a:solidFill>
              </a:rPr>
              <a:t>115</a:t>
            </a:r>
            <a:r>
              <a:rPr lang="zh-TW" altLang="en-US" sz="2800" dirty="0">
                <a:solidFill>
                  <a:srgbClr val="00377E"/>
                </a:solidFill>
              </a:rPr>
              <a:t>學年繁星</a:t>
            </a:r>
            <a:br>
              <a:rPr lang="en-US" altLang="zh-TW" sz="2800" dirty="0">
                <a:solidFill>
                  <a:srgbClr val="00377E"/>
                </a:solidFill>
              </a:rPr>
            </a:br>
            <a:r>
              <a:rPr lang="zh-TW" altLang="en-US" sz="2800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、特殊選才榮榜</a:t>
            </a:r>
            <a:endParaRPr lang="zh-TW" altLang="en-US" sz="2800" dirty="0">
              <a:solidFill>
                <a:srgbClr val="00377E"/>
              </a:solidFill>
            </a:endParaRPr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F506ECD6-84BB-4B57-19C3-2ADE308281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2255518"/>
              </p:ext>
            </p:extLst>
          </p:nvPr>
        </p:nvGraphicFramePr>
        <p:xfrm>
          <a:off x="1326629" y="82447"/>
          <a:ext cx="7682459" cy="4969247"/>
        </p:xfrm>
        <a:graphic>
          <a:graphicData uri="http://schemas.openxmlformats.org/drawingml/2006/table">
            <a:tbl>
              <a:tblPr/>
              <a:tblGrid>
                <a:gridCol w="889318">
                  <a:extLst>
                    <a:ext uri="{9D8B030D-6E8A-4147-A177-3AD203B41FA5}">
                      <a16:colId xmlns:a16="http://schemas.microsoft.com/office/drawing/2014/main" val="3914830968"/>
                    </a:ext>
                  </a:extLst>
                </a:gridCol>
                <a:gridCol w="1972101">
                  <a:extLst>
                    <a:ext uri="{9D8B030D-6E8A-4147-A177-3AD203B41FA5}">
                      <a16:colId xmlns:a16="http://schemas.microsoft.com/office/drawing/2014/main" val="1792254074"/>
                    </a:ext>
                  </a:extLst>
                </a:gridCol>
                <a:gridCol w="2621148">
                  <a:extLst>
                    <a:ext uri="{9D8B030D-6E8A-4147-A177-3AD203B41FA5}">
                      <a16:colId xmlns:a16="http://schemas.microsoft.com/office/drawing/2014/main" val="1280303403"/>
                    </a:ext>
                  </a:extLst>
                </a:gridCol>
                <a:gridCol w="599120">
                  <a:extLst>
                    <a:ext uri="{9D8B030D-6E8A-4147-A177-3AD203B41FA5}">
                      <a16:colId xmlns:a16="http://schemas.microsoft.com/office/drawing/2014/main" val="1485103766"/>
                    </a:ext>
                  </a:extLst>
                </a:gridCol>
                <a:gridCol w="514867">
                  <a:extLst>
                    <a:ext uri="{9D8B030D-6E8A-4147-A177-3AD203B41FA5}">
                      <a16:colId xmlns:a16="http://schemas.microsoft.com/office/drawing/2014/main" val="256348664"/>
                    </a:ext>
                  </a:extLst>
                </a:gridCol>
                <a:gridCol w="1085905">
                  <a:extLst>
                    <a:ext uri="{9D8B030D-6E8A-4147-A177-3AD203B41FA5}">
                      <a16:colId xmlns:a16="http://schemas.microsoft.com/office/drawing/2014/main" val="3901862093"/>
                    </a:ext>
                  </a:extLst>
                </a:gridCol>
              </a:tblGrid>
              <a:tr h="33575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學校名稱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校系名稱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校排</a:t>
                      </a:r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會考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畢業國中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0521014"/>
                  </a:ext>
                </a:extLst>
              </a:tr>
              <a:tr h="19306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賴泓宇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國立陽明交通大學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應用化學系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23.8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7208684"/>
                  </a:ext>
                </a:extLst>
              </a:tr>
              <a:tr h="19306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簡志楷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國立成功大學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資訊工程學系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23.6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3852713"/>
                  </a:ext>
                </a:extLst>
              </a:tr>
              <a:tr h="19306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洪筠媜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國立臺灣師範大學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地球科學系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23.6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121351"/>
                  </a:ext>
                </a:extLst>
              </a:tr>
              <a:tr h="19306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徐嘉佑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國立政治大學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法律學系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22.8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795668"/>
                  </a:ext>
                </a:extLst>
              </a:tr>
              <a:tr h="19306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張子謙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國立臺北教育大學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體育學系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18.6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三多國中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5343721"/>
                  </a:ext>
                </a:extLst>
              </a:tr>
              <a:tr h="19306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林和玉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國立臺灣大學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外國語文學系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29.8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965618"/>
                  </a:ext>
                </a:extLst>
              </a:tr>
              <a:tr h="19306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林畇榕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臺北醫學大學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牙體技術學系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24.6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柑園國中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5869550"/>
                  </a:ext>
                </a:extLst>
              </a:tr>
              <a:tr h="19306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康郁琳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國立政治大學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風險管理與保險學系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23.6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鳳鳴國中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9740613"/>
                  </a:ext>
                </a:extLst>
              </a:tr>
              <a:tr h="19306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王益鈞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國立中央大學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財務金融學系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23.6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0258459"/>
                  </a:ext>
                </a:extLst>
              </a:tr>
              <a:tr h="19306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程楷容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國立臺中教育大學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英語學系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25.6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達觀國中小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5260635"/>
                  </a:ext>
                </a:extLst>
              </a:tr>
              <a:tr h="19306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白浚辰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國立高雄大學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電機工程學系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17.6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安溪國中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7746055"/>
                  </a:ext>
                </a:extLst>
              </a:tr>
              <a:tr h="19306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許詠琴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長庚大學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醫學生物技術暨檢驗學系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22.6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880079"/>
                  </a:ext>
                </a:extLst>
              </a:tr>
              <a:tr h="19306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蔡勻祺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休閒運動管理學系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23.6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7484167"/>
                  </a:ext>
                </a:extLst>
              </a:tr>
              <a:tr h="19306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王子綾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輔仁大學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資訊管理學系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18.6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0506274"/>
                  </a:ext>
                </a:extLst>
              </a:tr>
              <a:tr h="19306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黃俊祐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高雄醫學大學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醫學影像暨放射科學系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21.6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6462412"/>
                  </a:ext>
                </a:extLst>
              </a:tr>
              <a:tr h="19306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黃芷瑩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中國醫藥大學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醫學檢驗生物技術學系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24.6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2290046"/>
                  </a:ext>
                </a:extLst>
              </a:tr>
              <a:tr h="19306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林鈺雅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國立中興大學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企業管理學系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21.6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588521"/>
                  </a:ext>
                </a:extLst>
              </a:tr>
              <a:tr h="19306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黃彥婷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淡江大學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財務金融學系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19.8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5685491"/>
                  </a:ext>
                </a:extLst>
              </a:tr>
              <a:tr h="19306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林佳穎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東吳大學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社會工作學系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13.6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中正國中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214922"/>
                  </a:ext>
                </a:extLst>
              </a:tr>
              <a:tr h="19306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蕭宇宏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國立臺灣海洋大學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機械與機電工程學系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17.6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3348533"/>
                  </a:ext>
                </a:extLst>
              </a:tr>
              <a:tr h="19306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黃昱嘉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國立中正大學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外國語文學系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19.6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4124389"/>
                  </a:ext>
                </a:extLst>
              </a:tr>
              <a:tr h="19306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張之柔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國立中山大學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海洋生物科技暨資源學系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21.6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0533405"/>
                  </a:ext>
                </a:extLst>
              </a:tr>
              <a:tr h="19306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張鈞凱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國立成功大學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土木工程學系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22.6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8307086"/>
                  </a:ext>
                </a:extLst>
              </a:tr>
              <a:tr h="19306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姬政廷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東吳大學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財務工程與精算數學系</a:t>
                      </a:r>
                    </a:p>
                  </a:txBody>
                  <a:tcPr marL="5733" marR="5733" marT="57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20.6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5733" marR="5733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62233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59970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39BE366-7D2D-E7FE-6B0B-0AC44DC64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219" y="0"/>
            <a:ext cx="762548" cy="875624"/>
          </a:xfrm>
        </p:spPr>
        <p:txBody>
          <a:bodyPr>
            <a:noAutofit/>
          </a:bodyPr>
          <a:lstStyle/>
          <a:p>
            <a:pPr algn="ctr"/>
            <a:r>
              <a:rPr lang="en-US" altLang="zh-TW" sz="2800" dirty="0">
                <a:solidFill>
                  <a:srgbClr val="00377E"/>
                </a:solidFill>
              </a:rPr>
              <a:t>115</a:t>
            </a:r>
            <a:r>
              <a:rPr lang="zh-TW" altLang="en-US" sz="2800" dirty="0">
                <a:solidFill>
                  <a:srgbClr val="00377E"/>
                </a:solidFill>
              </a:rPr>
              <a:t>學年繁星</a:t>
            </a:r>
            <a:br>
              <a:rPr lang="en-US" altLang="zh-TW" sz="2800" dirty="0">
                <a:solidFill>
                  <a:srgbClr val="00377E"/>
                </a:solidFill>
              </a:rPr>
            </a:br>
            <a:r>
              <a:rPr lang="zh-TW" altLang="en-US" sz="2800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、特殊選才榮榜</a:t>
            </a:r>
            <a:endParaRPr lang="zh-TW" altLang="en-US" sz="2800" dirty="0">
              <a:solidFill>
                <a:srgbClr val="00377E"/>
              </a:solidFill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85442ABE-8CD3-13F7-F045-444049FC98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365672"/>
              </p:ext>
            </p:extLst>
          </p:nvPr>
        </p:nvGraphicFramePr>
        <p:xfrm>
          <a:off x="1116767" y="134064"/>
          <a:ext cx="7742419" cy="4910115"/>
        </p:xfrm>
        <a:graphic>
          <a:graphicData uri="http://schemas.openxmlformats.org/drawingml/2006/table">
            <a:tbl>
              <a:tblPr/>
              <a:tblGrid>
                <a:gridCol w="896259">
                  <a:extLst>
                    <a:ext uri="{9D8B030D-6E8A-4147-A177-3AD203B41FA5}">
                      <a16:colId xmlns:a16="http://schemas.microsoft.com/office/drawing/2014/main" val="1407612340"/>
                    </a:ext>
                  </a:extLst>
                </a:gridCol>
                <a:gridCol w="1987493">
                  <a:extLst>
                    <a:ext uri="{9D8B030D-6E8A-4147-A177-3AD203B41FA5}">
                      <a16:colId xmlns:a16="http://schemas.microsoft.com/office/drawing/2014/main" val="881763443"/>
                    </a:ext>
                  </a:extLst>
                </a:gridCol>
                <a:gridCol w="2641606">
                  <a:extLst>
                    <a:ext uri="{9D8B030D-6E8A-4147-A177-3AD203B41FA5}">
                      <a16:colId xmlns:a16="http://schemas.microsoft.com/office/drawing/2014/main" val="1506469471"/>
                    </a:ext>
                  </a:extLst>
                </a:gridCol>
                <a:gridCol w="603796">
                  <a:extLst>
                    <a:ext uri="{9D8B030D-6E8A-4147-A177-3AD203B41FA5}">
                      <a16:colId xmlns:a16="http://schemas.microsoft.com/office/drawing/2014/main" val="837829827"/>
                    </a:ext>
                  </a:extLst>
                </a:gridCol>
                <a:gridCol w="518886">
                  <a:extLst>
                    <a:ext uri="{9D8B030D-6E8A-4147-A177-3AD203B41FA5}">
                      <a16:colId xmlns:a16="http://schemas.microsoft.com/office/drawing/2014/main" val="3923665747"/>
                    </a:ext>
                  </a:extLst>
                </a:gridCol>
                <a:gridCol w="1094379">
                  <a:extLst>
                    <a:ext uri="{9D8B030D-6E8A-4147-A177-3AD203B41FA5}">
                      <a16:colId xmlns:a16="http://schemas.microsoft.com/office/drawing/2014/main" val="1436956928"/>
                    </a:ext>
                  </a:extLst>
                </a:gridCol>
              </a:tblGrid>
              <a:tr h="32109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學校名稱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校系名稱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校排</a:t>
                      </a:r>
                      <a:r>
                        <a:rPr lang="en-US" altLang="zh-TW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會考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畢業國中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008431"/>
                  </a:ext>
                </a:extLst>
              </a:tr>
              <a:tr h="18980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蔡宇恩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國立清華大學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人文社會學院學士班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22.4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0680149"/>
                  </a:ext>
                </a:extLst>
              </a:tr>
              <a:tr h="18980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楊子朋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臺北市立大學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運動健康科學系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19.8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058853"/>
                  </a:ext>
                </a:extLst>
              </a:tr>
              <a:tr h="18980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李俊義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元智大學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電機工程學系</a:t>
                      </a:r>
                      <a:r>
                        <a:rPr lang="en-US" altLang="zh-TW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乙組</a:t>
                      </a:r>
                      <a:r>
                        <a:rPr lang="en-US" altLang="zh-TW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20.4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2476073"/>
                  </a:ext>
                </a:extLst>
              </a:tr>
              <a:tr h="18980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余翊慈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國立臺北教育大學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教育經營與管理學系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19.6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新莊國中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3676262"/>
                  </a:ext>
                </a:extLst>
              </a:tr>
              <a:tr h="22357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邱子宸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逢甲大學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05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澳洲昆士蘭大學電機工程雙學士學位學程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23.6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468731"/>
                  </a:ext>
                </a:extLst>
              </a:tr>
              <a:tr h="18980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周言芯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輔仁大學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05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人工智慧與資訊安全學士學位學程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21.8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1441240"/>
                  </a:ext>
                </a:extLst>
              </a:tr>
              <a:tr h="18980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范瀞文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中原大學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會計學系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17.6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桃子腳國中小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4706119"/>
                  </a:ext>
                </a:extLst>
              </a:tr>
              <a:tr h="18980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詹巧蓁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國立中興大學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中國文學系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特選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14.6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4587768"/>
                  </a:ext>
                </a:extLst>
              </a:tr>
              <a:tr h="18980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蘇可心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輔仁大學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中國文學系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特選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辭修高中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2902251"/>
                  </a:ext>
                </a:extLst>
              </a:tr>
              <a:tr h="18980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蘇家齊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日本兵庫縣立大學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國際商經學部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申請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15.6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衛理女中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1956531"/>
                  </a:ext>
                </a:extLst>
              </a:tr>
              <a:tr h="18980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邱廉翔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國立政治大學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資訊科學系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特選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14.6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0543909"/>
                  </a:ext>
                </a:extLst>
              </a:tr>
              <a:tr h="18980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龔士棠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輔仁大學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景觀設計學系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特選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15.6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治平高中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0079985"/>
                  </a:ext>
                </a:extLst>
              </a:tr>
              <a:tr h="18980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劉子芸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世新大學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口語傳播暨社群媒體學系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特選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10.6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8544052"/>
                  </a:ext>
                </a:extLst>
              </a:tr>
              <a:tr h="18980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陳宥奇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淡江大學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資訊工程學系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21.6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尖山國中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908967"/>
                  </a:ext>
                </a:extLst>
              </a:tr>
              <a:tr h="18980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黃冠霖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亞洲大學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職能治療學系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19.6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7858593"/>
                  </a:ext>
                </a:extLst>
              </a:tr>
              <a:tr h="18980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周亞蓁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國立嘉義大學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企業管理學系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19.6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78377"/>
                  </a:ext>
                </a:extLst>
              </a:tr>
              <a:tr h="18980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陳品妡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東海大學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電機工程學系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22.6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北大高中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6795195"/>
                  </a:ext>
                </a:extLst>
              </a:tr>
              <a:tr h="18980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林芯彤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國立體育大學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運動保健學系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17.8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安溪國中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916432"/>
                  </a:ext>
                </a:extLst>
              </a:tr>
              <a:tr h="18980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葉冠成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輔仁大學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化學系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21.4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0759401"/>
                  </a:ext>
                </a:extLst>
              </a:tr>
              <a:tr h="18980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傅宣竑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國立彰化師範大學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會計學系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17.6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9192171"/>
                  </a:ext>
                </a:extLst>
              </a:tr>
              <a:tr h="18980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王絜珊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東海大學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經濟學系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19.6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復興高中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392751"/>
                  </a:ext>
                </a:extLst>
              </a:tr>
              <a:tr h="18980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秦可軒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東海大學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畜產與生物科技學系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16.6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551689"/>
                  </a:ext>
                </a:extLst>
              </a:tr>
              <a:tr h="18980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黃桐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國立高雄師範大學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生物科技系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24.6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7958746"/>
                  </a:ext>
                </a:extLst>
              </a:tr>
              <a:tr h="18980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張芯瑀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國立東華大學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國際企業學系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17.6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安溪國中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16697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1716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9DB2B2BE-3E84-497E-94C8-2E2CB7E593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361456"/>
              </p:ext>
            </p:extLst>
          </p:nvPr>
        </p:nvGraphicFramePr>
        <p:xfrm>
          <a:off x="230293" y="735547"/>
          <a:ext cx="8805334" cy="4281530"/>
        </p:xfrm>
        <a:graphic>
          <a:graphicData uri="http://schemas.openxmlformats.org/drawingml/2006/table">
            <a:tbl>
              <a:tblPr/>
              <a:tblGrid>
                <a:gridCol w="4555336">
                  <a:extLst>
                    <a:ext uri="{9D8B030D-6E8A-4147-A177-3AD203B41FA5}">
                      <a16:colId xmlns:a16="http://schemas.microsoft.com/office/drawing/2014/main" val="2929883711"/>
                    </a:ext>
                  </a:extLst>
                </a:gridCol>
                <a:gridCol w="4249998">
                  <a:extLst>
                    <a:ext uri="{9D8B030D-6E8A-4147-A177-3AD203B41FA5}">
                      <a16:colId xmlns:a16="http://schemas.microsoft.com/office/drawing/2014/main" val="4042364007"/>
                    </a:ext>
                  </a:extLst>
                </a:gridCol>
              </a:tblGrid>
              <a:tr h="668082"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大學</a:t>
                      </a:r>
                    </a:p>
                  </a:txBody>
                  <a:tcPr marL="28925" marR="2892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EDA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7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科技大學</a:t>
                      </a:r>
                    </a:p>
                  </a:txBody>
                  <a:tcPr marL="28925" marR="2892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642878"/>
                  </a:ext>
                </a:extLst>
              </a:tr>
              <a:tr h="1234440"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大學繁星</a:t>
                      </a:r>
                      <a:r>
                        <a:rPr kumimoji="0" lang="en-US" altLang="zh-TW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0" lang="zh-TW" alt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在校成績前</a:t>
                      </a:r>
                      <a:r>
                        <a:rPr kumimoji="0" lang="en-US" altLang="zh-TW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50%</a:t>
                      </a:r>
                      <a:r>
                        <a:rPr kumimoji="0" lang="zh-TW" alt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與</a:t>
                      </a:r>
                      <a:r>
                        <a:rPr kumimoji="0" lang="zh-TW" alt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學測成績</a:t>
                      </a:r>
                      <a:r>
                        <a:rPr kumimoji="0" lang="en-US" altLang="zh-TW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kumimoji="0" lang="zh-TW" alt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先比在校高一高二高三上學期，學期總成績校排百分比</a:t>
                      </a:r>
                      <a:endParaRPr kumimoji="0" lang="en-US" altLang="zh-TW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kumimoji="0" lang="zh-TW" alt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再比大學學測成績</a:t>
                      </a:r>
                      <a:endParaRPr kumimoji="0" lang="zh-TW" altLang="zh-TW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8925" marR="2892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EDA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技職繁星</a:t>
                      </a:r>
                      <a:r>
                        <a:rPr kumimoji="0" lang="en-US" altLang="zh-TW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0" lang="zh-TW" alt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在校成績前</a:t>
                      </a:r>
                      <a:r>
                        <a:rPr kumimoji="0" lang="en-US" altLang="zh-TW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30%</a:t>
                      </a:r>
                      <a:r>
                        <a:rPr kumimoji="0" lang="zh-TW" alt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成績</a:t>
                      </a:r>
                      <a:r>
                        <a:rPr kumimoji="0" lang="en-US" altLang="zh-TW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kumimoji="0" lang="zh-TW" altLang="zh-TW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8925" marR="2892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2346387"/>
                  </a:ext>
                </a:extLst>
              </a:tr>
              <a:tr h="1190288"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甄選入學</a:t>
                      </a:r>
                      <a:endParaRPr kumimoji="0" lang="en-US" altLang="zh-TW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0" lang="zh-TW" alt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學測成績</a:t>
                      </a:r>
                      <a:r>
                        <a:rPr kumimoji="0" lang="en-US" altLang="zh-TW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50%</a:t>
                      </a:r>
                      <a:r>
                        <a:rPr kumimoji="0" lang="zh-TW" alt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kumimoji="0" lang="zh-TW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在校學習歷程</a:t>
                      </a:r>
                      <a:r>
                        <a:rPr kumimoji="0" lang="en-US" altLang="zh-TW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50%</a:t>
                      </a:r>
                      <a:r>
                        <a:rPr kumimoji="0" lang="zh-TW" alt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面試</a:t>
                      </a:r>
                      <a:r>
                        <a:rPr kumimoji="0" lang="en-US" altLang="zh-TW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kumimoji="0" lang="zh-TW" altLang="zh-TW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8925" marR="2892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EDA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技優保送</a:t>
                      </a:r>
                      <a:r>
                        <a:rPr kumimoji="0" lang="en-US" altLang="zh-TW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0" lang="zh-TW" alt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不計</a:t>
                      </a:r>
                      <a:r>
                        <a:rPr kumimoji="0" lang="zh-TW" alt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在校及統測成績</a:t>
                      </a:r>
                      <a:r>
                        <a:rPr kumimoji="0" lang="en-US" altLang="zh-TW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kumimoji="0" lang="zh-TW" altLang="zh-TW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技優甄審</a:t>
                      </a:r>
                    </a:p>
                  </a:txBody>
                  <a:tcPr marL="28925" marR="2892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8824337"/>
                  </a:ext>
                </a:extLst>
              </a:tr>
              <a:tr h="1188720"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分發入學</a:t>
                      </a:r>
                      <a:endParaRPr kumimoji="0" lang="en-US" altLang="zh-TW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月中旬分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科考試成績、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國英不考</a:t>
                      </a: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kumimoji="0" lang="zh-TW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8925" marR="2892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EDA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8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1pPr>
                      <a:lvl2pPr marL="7429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2pPr>
                      <a:lvl3pPr marL="1143000" indent="-228600">
                        <a:spcBef>
                          <a:spcPts val="8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甄選入學</a:t>
                      </a:r>
                      <a:r>
                        <a:rPr kumimoji="0" lang="en-US" altLang="zh-TW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0" lang="zh-TW" alt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統測成績</a:t>
                      </a:r>
                      <a:r>
                        <a:rPr kumimoji="0" lang="zh-TW" alt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加</a:t>
                      </a:r>
                      <a:r>
                        <a:rPr kumimoji="0" lang="zh-TW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在校學習歷程</a:t>
                      </a:r>
                      <a:r>
                        <a:rPr kumimoji="0" lang="en-US" altLang="zh-TW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TW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分發入學</a:t>
                      </a:r>
                      <a:r>
                        <a:rPr kumimoji="0" lang="en-US" altLang="zh-TW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0" lang="zh-TW" alt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統測成績</a:t>
                      </a:r>
                      <a:r>
                        <a:rPr kumimoji="0" lang="en-US" altLang="zh-TW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kumimoji="0" lang="zh-TW" altLang="zh-TW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8925" marR="2892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0158424"/>
                  </a:ext>
                </a:extLst>
              </a:tr>
            </a:tbl>
          </a:graphicData>
        </a:graphic>
      </p:graphicFrame>
      <p:sp>
        <p:nvSpPr>
          <p:cNvPr id="4" name="Rectangle 10">
            <a:extLst>
              <a:ext uri="{FF2B5EF4-FFF2-40B4-BE49-F238E27FC236}">
                <a16:creationId xmlns:a16="http://schemas.microsoft.com/office/drawing/2014/main" id="{9649C9BC-DDC1-4B9D-B434-6AF0768C98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2533" y="189115"/>
            <a:ext cx="3718560" cy="399237"/>
          </a:xfrm>
          <a:prstGeom prst="rect">
            <a:avLst/>
          </a:prstGeom>
          <a:solidFill>
            <a:srgbClr val="E6B9B8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wrap="square" lIns="28477" tIns="14808" rIns="28477" bIns="14808" anchor="ctr">
            <a:spAutoFit/>
          </a:bodyPr>
          <a:lstStyle/>
          <a:p>
            <a:pPr algn="ctr" defTabSz="514350">
              <a:defRPr/>
            </a:pPr>
            <a:r>
              <a:rPr lang="zh-TW" altLang="en-US" sz="2400" b="1" dirty="0">
                <a:solidFill>
                  <a:srgbClr val="0E18D8"/>
                </a:solidFill>
                <a:latin typeface="文鼎超顏楷" panose="03000A09000000000000" pitchFamily="65" charset="-120"/>
                <a:ea typeface="文鼎超顏楷" panose="03000A09000000000000" pitchFamily="65" charset="-120"/>
              </a:rPr>
              <a:t>高中職學生未來進路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B495F4-E2C9-8530-75F8-DDB436712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219" y="0"/>
            <a:ext cx="762548" cy="875624"/>
          </a:xfrm>
        </p:spPr>
        <p:txBody>
          <a:bodyPr>
            <a:noAutofit/>
          </a:bodyPr>
          <a:lstStyle/>
          <a:p>
            <a:pPr algn="ctr"/>
            <a:r>
              <a:rPr lang="en-US" altLang="zh-TW" sz="2800" dirty="0">
                <a:solidFill>
                  <a:srgbClr val="00377E"/>
                </a:solidFill>
              </a:rPr>
              <a:t>115</a:t>
            </a:r>
            <a:r>
              <a:rPr lang="zh-TW" altLang="en-US" sz="2800" dirty="0">
                <a:solidFill>
                  <a:srgbClr val="00377E"/>
                </a:solidFill>
              </a:rPr>
              <a:t>學年繁星</a:t>
            </a:r>
            <a:br>
              <a:rPr lang="en-US" altLang="zh-TW" sz="2800" dirty="0">
                <a:solidFill>
                  <a:srgbClr val="00377E"/>
                </a:solidFill>
              </a:rPr>
            </a:br>
            <a:r>
              <a:rPr lang="zh-TW" altLang="en-US" sz="2800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、特殊選才榮榜</a:t>
            </a:r>
            <a:endParaRPr lang="zh-TW" altLang="en-US" sz="2800" dirty="0">
              <a:solidFill>
                <a:srgbClr val="00377E"/>
              </a:solidFill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E013C5FB-3F80-3133-A7A9-164BE1A507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345095"/>
              </p:ext>
            </p:extLst>
          </p:nvPr>
        </p:nvGraphicFramePr>
        <p:xfrm>
          <a:off x="1116767" y="92313"/>
          <a:ext cx="7757410" cy="4958874"/>
        </p:xfrm>
        <a:graphic>
          <a:graphicData uri="http://schemas.openxmlformats.org/drawingml/2006/table">
            <a:tbl>
              <a:tblPr/>
              <a:tblGrid>
                <a:gridCol w="897995">
                  <a:extLst>
                    <a:ext uri="{9D8B030D-6E8A-4147-A177-3AD203B41FA5}">
                      <a16:colId xmlns:a16="http://schemas.microsoft.com/office/drawing/2014/main" val="1368005366"/>
                    </a:ext>
                  </a:extLst>
                </a:gridCol>
                <a:gridCol w="1991341">
                  <a:extLst>
                    <a:ext uri="{9D8B030D-6E8A-4147-A177-3AD203B41FA5}">
                      <a16:colId xmlns:a16="http://schemas.microsoft.com/office/drawing/2014/main" val="2373240236"/>
                    </a:ext>
                  </a:extLst>
                </a:gridCol>
                <a:gridCol w="2646719">
                  <a:extLst>
                    <a:ext uri="{9D8B030D-6E8A-4147-A177-3AD203B41FA5}">
                      <a16:colId xmlns:a16="http://schemas.microsoft.com/office/drawing/2014/main" val="2624610010"/>
                    </a:ext>
                  </a:extLst>
                </a:gridCol>
                <a:gridCol w="604964">
                  <a:extLst>
                    <a:ext uri="{9D8B030D-6E8A-4147-A177-3AD203B41FA5}">
                      <a16:colId xmlns:a16="http://schemas.microsoft.com/office/drawing/2014/main" val="565418656"/>
                    </a:ext>
                  </a:extLst>
                </a:gridCol>
                <a:gridCol w="519892">
                  <a:extLst>
                    <a:ext uri="{9D8B030D-6E8A-4147-A177-3AD203B41FA5}">
                      <a16:colId xmlns:a16="http://schemas.microsoft.com/office/drawing/2014/main" val="117412513"/>
                    </a:ext>
                  </a:extLst>
                </a:gridCol>
                <a:gridCol w="1096499">
                  <a:extLst>
                    <a:ext uri="{9D8B030D-6E8A-4147-A177-3AD203B41FA5}">
                      <a16:colId xmlns:a16="http://schemas.microsoft.com/office/drawing/2014/main" val="4042658767"/>
                    </a:ext>
                  </a:extLst>
                </a:gridCol>
              </a:tblGrid>
              <a:tr h="20986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學校名稱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校系名稱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校排</a:t>
                      </a:r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會考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畢業國中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3693976"/>
                  </a:ext>
                </a:extLst>
              </a:tr>
              <a:tr h="15405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許祐盛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淡江大學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資訊工程學系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17.6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4725129"/>
                  </a:ext>
                </a:extLst>
              </a:tr>
              <a:tr h="15405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黃淇奧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國立臺灣體育運動大學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運動健康科學學系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18.4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6910764"/>
                  </a:ext>
                </a:extLst>
              </a:tr>
              <a:tr h="15405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陳維君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淡江大學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公共行政暨法律學系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13.6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土城國中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621982"/>
                  </a:ext>
                </a:extLst>
              </a:tr>
              <a:tr h="15405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凌宇翔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中原大學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應用數學系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14.6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1565874"/>
                  </a:ext>
                </a:extLst>
              </a:tr>
              <a:tr h="15405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邱絜歆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長庚大學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工業設計學系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16.6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030775"/>
                  </a:ext>
                </a:extLst>
              </a:tr>
              <a:tr h="15405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陳彥享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國立宜蘭大學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電機工程學系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18.6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安溪國中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073546"/>
                  </a:ext>
                </a:extLst>
              </a:tr>
              <a:tr h="15405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黃暐喆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逢甲大學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土木工程學系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20.6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884702"/>
                  </a:ext>
                </a:extLst>
              </a:tr>
              <a:tr h="15405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謝昀庭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國立宜蘭大學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園藝學系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14.6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中正國中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838543"/>
                  </a:ext>
                </a:extLst>
              </a:tr>
              <a:tr h="15405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劉芸希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世新大學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廣播電視電影學系電影組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15.4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永平高中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1634119"/>
                  </a:ext>
                </a:extLst>
              </a:tr>
              <a:tr h="15405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許叡芸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銘傳大學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廣播電視學系（臺北校區）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13.6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土城國中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5220418"/>
                  </a:ext>
                </a:extLst>
              </a:tr>
              <a:tr h="15756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蘇竣浤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元智大學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管理學院學士班</a:t>
                      </a:r>
                      <a:r>
                        <a:rPr lang="en-US" altLang="zh-TW" sz="10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0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主修：數位行銷與人力資源</a:t>
                      </a:r>
                      <a:r>
                        <a:rPr lang="en-US" altLang="zh-TW" sz="10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19.8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安溪國中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1615041"/>
                  </a:ext>
                </a:extLst>
              </a:tr>
              <a:tr h="15405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林宥妙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逢甲大學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國際經營與貿易學系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15.8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9833983"/>
                  </a:ext>
                </a:extLst>
              </a:tr>
              <a:tr h="15405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李婕菡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東吳大學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化學系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14.6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清水高中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4686756"/>
                  </a:ext>
                </a:extLst>
              </a:tr>
              <a:tr h="15405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陳明遠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亞洲大學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生物資訊與醫學工程學系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21.6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北大高中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8769943"/>
                  </a:ext>
                </a:extLst>
              </a:tr>
              <a:tr h="15405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高珮瑜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國立聯合大學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材料科學工程學系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14.6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3234405"/>
                  </a:ext>
                </a:extLst>
              </a:tr>
              <a:tr h="26892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陳柔妃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元智大學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管理學院學士班</a:t>
                      </a:r>
                      <a:r>
                        <a:rPr lang="en-US" altLang="zh-TW" sz="10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0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主修：數位行銷與人力資源</a:t>
                      </a:r>
                      <a:r>
                        <a:rPr lang="en-US" altLang="zh-TW" sz="10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20.6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2253478"/>
                  </a:ext>
                </a:extLst>
              </a:tr>
              <a:tr h="15405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林定緯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逢甲大學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會計學系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19.4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尖山國中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4896140"/>
                  </a:ext>
                </a:extLst>
              </a:tr>
              <a:tr h="15405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張玉勤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銘傳大學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人工智慧應用學系（桃園校區）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13.6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466547"/>
                  </a:ext>
                </a:extLst>
              </a:tr>
              <a:tr h="15724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曾釨雋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實踐大學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媒體傳達設計學系創意媒體設計組</a:t>
                      </a:r>
                      <a:r>
                        <a:rPr lang="en-US" altLang="zh-TW" sz="10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0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臺北校區</a:t>
                      </a:r>
                      <a:r>
                        <a:rPr lang="en-US" altLang="zh-TW" sz="10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17.6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8306145"/>
                  </a:ext>
                </a:extLst>
              </a:tr>
              <a:tr h="15405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黃若慈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國立東華大學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會計學系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16.6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0212680"/>
                  </a:ext>
                </a:extLst>
              </a:tr>
              <a:tr h="11942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王絲亭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銘傳大學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國際企業與貿易學士學位學程（全英語授課．臺北校區）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12.6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鶯歌國中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6982629"/>
                  </a:ext>
                </a:extLst>
              </a:tr>
              <a:tr h="15405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葉顯聞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銘傳大學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資訊工程學系（桃園校區）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19.6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486230"/>
                  </a:ext>
                </a:extLst>
              </a:tr>
              <a:tr h="15405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張峯慈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國立暨南國際大學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教育政策與行政學系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14.6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561658"/>
                  </a:ext>
                </a:extLst>
              </a:tr>
              <a:tr h="15405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程意晴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國立臺南大學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生態暨環境資源學系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22.6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2308695"/>
                  </a:ext>
                </a:extLst>
              </a:tr>
              <a:tr h="15405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陳宥笙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國立宜蘭大學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環境工程學系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12.8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安溪國中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7969896"/>
                  </a:ext>
                </a:extLst>
              </a:tr>
              <a:tr h="15405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吳宜蓉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大同大學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化學工程與生物科技學系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14.6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溪崑國中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289415"/>
                  </a:ext>
                </a:extLst>
              </a:tr>
              <a:tr h="15405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陳莘澐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東海大學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政治學系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14.6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東山高中</a:t>
                      </a:r>
                    </a:p>
                  </a:txBody>
                  <a:tcPr marL="4671" marR="4671" marT="46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37641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74769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5149C7A-8227-4C4B-3A47-F81BE06FE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219" y="0"/>
            <a:ext cx="762548" cy="875624"/>
          </a:xfrm>
        </p:spPr>
        <p:txBody>
          <a:bodyPr>
            <a:noAutofit/>
          </a:bodyPr>
          <a:lstStyle/>
          <a:p>
            <a:pPr algn="ctr"/>
            <a:r>
              <a:rPr lang="en-US" altLang="zh-TW" sz="2800" dirty="0">
                <a:solidFill>
                  <a:srgbClr val="00377E"/>
                </a:solidFill>
              </a:rPr>
              <a:t>115</a:t>
            </a:r>
            <a:r>
              <a:rPr lang="zh-TW" altLang="en-US" sz="2800" dirty="0">
                <a:solidFill>
                  <a:srgbClr val="00377E"/>
                </a:solidFill>
              </a:rPr>
              <a:t>學年繁星</a:t>
            </a:r>
            <a:br>
              <a:rPr lang="en-US" altLang="zh-TW" sz="2800" dirty="0">
                <a:solidFill>
                  <a:srgbClr val="00377E"/>
                </a:solidFill>
              </a:rPr>
            </a:br>
            <a:r>
              <a:rPr lang="zh-TW" altLang="en-US" sz="2800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、特殊選才榮榜</a:t>
            </a:r>
            <a:endParaRPr lang="zh-TW" altLang="en-US" sz="2800" dirty="0">
              <a:solidFill>
                <a:srgbClr val="00377E"/>
              </a:solidFill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8D1ED237-43D7-9446-D256-266442ED5E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04295"/>
              </p:ext>
            </p:extLst>
          </p:nvPr>
        </p:nvGraphicFramePr>
        <p:xfrm>
          <a:off x="1244184" y="112427"/>
          <a:ext cx="7764905" cy="4951441"/>
        </p:xfrm>
        <a:graphic>
          <a:graphicData uri="http://schemas.openxmlformats.org/drawingml/2006/table">
            <a:tbl>
              <a:tblPr/>
              <a:tblGrid>
                <a:gridCol w="898863">
                  <a:extLst>
                    <a:ext uri="{9D8B030D-6E8A-4147-A177-3AD203B41FA5}">
                      <a16:colId xmlns:a16="http://schemas.microsoft.com/office/drawing/2014/main" val="2204821911"/>
                    </a:ext>
                  </a:extLst>
                </a:gridCol>
                <a:gridCol w="1993267">
                  <a:extLst>
                    <a:ext uri="{9D8B030D-6E8A-4147-A177-3AD203B41FA5}">
                      <a16:colId xmlns:a16="http://schemas.microsoft.com/office/drawing/2014/main" val="2401104855"/>
                    </a:ext>
                  </a:extLst>
                </a:gridCol>
                <a:gridCol w="2649277">
                  <a:extLst>
                    <a:ext uri="{9D8B030D-6E8A-4147-A177-3AD203B41FA5}">
                      <a16:colId xmlns:a16="http://schemas.microsoft.com/office/drawing/2014/main" val="3764207687"/>
                    </a:ext>
                  </a:extLst>
                </a:gridCol>
                <a:gridCol w="605549">
                  <a:extLst>
                    <a:ext uri="{9D8B030D-6E8A-4147-A177-3AD203B41FA5}">
                      <a16:colId xmlns:a16="http://schemas.microsoft.com/office/drawing/2014/main" val="2573635605"/>
                    </a:ext>
                  </a:extLst>
                </a:gridCol>
                <a:gridCol w="520392">
                  <a:extLst>
                    <a:ext uri="{9D8B030D-6E8A-4147-A177-3AD203B41FA5}">
                      <a16:colId xmlns:a16="http://schemas.microsoft.com/office/drawing/2014/main" val="731799524"/>
                    </a:ext>
                  </a:extLst>
                </a:gridCol>
                <a:gridCol w="1097557">
                  <a:extLst>
                    <a:ext uri="{9D8B030D-6E8A-4147-A177-3AD203B41FA5}">
                      <a16:colId xmlns:a16="http://schemas.microsoft.com/office/drawing/2014/main" val="1069595995"/>
                    </a:ext>
                  </a:extLst>
                </a:gridCol>
              </a:tblGrid>
              <a:tr h="28989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學校名稱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校系名稱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校排</a:t>
                      </a:r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會考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畢業國中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1504735"/>
                  </a:ext>
                </a:extLst>
              </a:tr>
              <a:tr h="1666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張宗益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世新大學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口語傳播暨社群媒體學系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26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14.6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土城國中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1282868"/>
                  </a:ext>
                </a:extLst>
              </a:tr>
              <a:tr h="1666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林邑丞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中原大學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地景建築學系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19.6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桃子腳國中小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676785"/>
                  </a:ext>
                </a:extLst>
              </a:tr>
              <a:tr h="1666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辜郁婷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中國文化大學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日本語文學系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13.8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辭修高中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9409269"/>
                  </a:ext>
                </a:extLst>
              </a:tr>
              <a:tr h="1666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邱怡錦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國立屏東大學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電腦與通訊學系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13.6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樹林高中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964663"/>
                  </a:ext>
                </a:extLst>
              </a:tr>
              <a:tr h="1666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黃怡真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靜宜大學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財務金融學系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12.6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6408835"/>
                  </a:ext>
                </a:extLst>
              </a:tr>
              <a:tr h="1666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黃宣澄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大葉大學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應用日語學系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31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16.6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4959662"/>
                  </a:ext>
                </a:extLst>
              </a:tr>
              <a:tr h="1666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林洸模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中山醫學大學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公共衛生學系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31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11.6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221623"/>
                  </a:ext>
                </a:extLst>
              </a:tr>
              <a:tr h="1666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黃楨宸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中國文化大學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廣告學系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11.6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416746"/>
                  </a:ext>
                </a:extLst>
              </a:tr>
              <a:tr h="1666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張丞凱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義守大學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土木工程學系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13.6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溪崑國中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2186124"/>
                  </a:ext>
                </a:extLst>
              </a:tr>
              <a:tr h="1666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鄧思珈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靜宜大學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資訊管理學系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33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15.4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3178897"/>
                  </a:ext>
                </a:extLst>
              </a:tr>
              <a:tr h="1666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翁于婷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東吳大學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數學系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33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17.6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1573782"/>
                  </a:ext>
                </a:extLst>
              </a:tr>
              <a:tr h="1666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黃錫毓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國立聯合大學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經營管理學系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35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15.6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中正國中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017194"/>
                  </a:ext>
                </a:extLst>
              </a:tr>
              <a:tr h="1666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楊翊暄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國立宜蘭大學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食品科學系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35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14.6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土城國中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1108430"/>
                  </a:ext>
                </a:extLst>
              </a:tr>
              <a:tr h="1666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陳璇霈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實踐大學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社會工作學系</a:t>
                      </a:r>
                      <a:r>
                        <a:rPr lang="en-US" altLang="zh-TW" sz="11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1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臺北校區</a:t>
                      </a:r>
                      <a:r>
                        <a:rPr lang="en-US" altLang="zh-TW" sz="11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36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17.8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838185"/>
                  </a:ext>
                </a:extLst>
              </a:tr>
              <a:tr h="10366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李懿德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實踐大學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8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食品營養與保健生技學系食品創新與科技法律組</a:t>
                      </a:r>
                      <a:r>
                        <a:rPr lang="en-US" altLang="zh-TW" sz="8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8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臺北校區</a:t>
                      </a:r>
                      <a:r>
                        <a:rPr lang="en-US" altLang="zh-TW" sz="8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37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11.6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樹林高中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5469059"/>
                  </a:ext>
                </a:extLst>
              </a:tr>
              <a:tr h="1666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顏辰悅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國立聯合大學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工業設計學系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37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13.6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2806654"/>
                  </a:ext>
                </a:extLst>
              </a:tr>
              <a:tr h="1666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林佩儒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中國文化大學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景觀學系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38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11.6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柑園國中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759005"/>
                  </a:ext>
                </a:extLst>
              </a:tr>
              <a:tr h="1666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楊品慧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實踐大學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資訊科技與管理學系自然組</a:t>
                      </a:r>
                      <a:r>
                        <a:rPr lang="en-US" altLang="zh-TW" sz="11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1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臺北校區</a:t>
                      </a:r>
                      <a:r>
                        <a:rPr lang="en-US" altLang="zh-TW" sz="11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38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11.6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鶯歌國中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2227016"/>
                  </a:ext>
                </a:extLst>
              </a:tr>
              <a:tr h="1666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邱子帷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大同大學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事業與資訊經營學系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39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12.6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鶯歌國中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9608650"/>
                  </a:ext>
                </a:extLst>
              </a:tr>
              <a:tr h="1666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陳彥翔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中國文化大學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資訊工程學系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40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14.6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472142"/>
                  </a:ext>
                </a:extLst>
              </a:tr>
              <a:tr h="1666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方秉鈞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國立金門大學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食品科學系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40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11.4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4885253"/>
                  </a:ext>
                </a:extLst>
              </a:tr>
              <a:tr h="1666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高聖桓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國立金門大學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社會工作學系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42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15.2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自強國中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7537082"/>
                  </a:ext>
                </a:extLst>
              </a:tr>
              <a:tr h="1666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何睿穎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長榮大學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健康心理學系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44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10.6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5416248"/>
                  </a:ext>
                </a:extLst>
              </a:tr>
              <a:tr h="1666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鄭湘頤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真理大學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法律學系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45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14.6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中正國中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194352"/>
                  </a:ext>
                </a:extLst>
              </a:tr>
              <a:tr h="1666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温儀涵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亞洲大學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幼兒教育學系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45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14.6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頭份國中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169145"/>
                  </a:ext>
                </a:extLst>
              </a:tr>
              <a:tr h="1666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許祐恩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義守大學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大眾傳播學系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46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12.6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8340678"/>
                  </a:ext>
                </a:extLst>
              </a:tr>
              <a:tr h="1666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廖宇杰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國立臺東大學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資訊工程學系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49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12.8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鶯歌國中</a:t>
                      </a:r>
                    </a:p>
                  </a:txBody>
                  <a:tcPr marL="5010" marR="5010" marT="50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21748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0110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5F67C33-B032-D7DE-3BB5-26B355D9EF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E9359DAB-6FFB-6DD9-94A6-E213845AE4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250289"/>
              </p:ext>
            </p:extLst>
          </p:nvPr>
        </p:nvGraphicFramePr>
        <p:xfrm>
          <a:off x="299803" y="149902"/>
          <a:ext cx="8604354" cy="4829989"/>
        </p:xfrm>
        <a:graphic>
          <a:graphicData uri="http://schemas.openxmlformats.org/drawingml/2006/table">
            <a:tbl>
              <a:tblPr/>
              <a:tblGrid>
                <a:gridCol w="290624">
                  <a:extLst>
                    <a:ext uri="{9D8B030D-6E8A-4147-A177-3AD203B41FA5}">
                      <a16:colId xmlns:a16="http://schemas.microsoft.com/office/drawing/2014/main" val="4713372"/>
                    </a:ext>
                  </a:extLst>
                </a:gridCol>
                <a:gridCol w="376735">
                  <a:extLst>
                    <a:ext uri="{9D8B030D-6E8A-4147-A177-3AD203B41FA5}">
                      <a16:colId xmlns:a16="http://schemas.microsoft.com/office/drawing/2014/main" val="1389244260"/>
                    </a:ext>
                  </a:extLst>
                </a:gridCol>
                <a:gridCol w="1151732">
                  <a:extLst>
                    <a:ext uri="{9D8B030D-6E8A-4147-A177-3AD203B41FA5}">
                      <a16:colId xmlns:a16="http://schemas.microsoft.com/office/drawing/2014/main" val="2372514002"/>
                    </a:ext>
                  </a:extLst>
                </a:gridCol>
                <a:gridCol w="1883674">
                  <a:extLst>
                    <a:ext uri="{9D8B030D-6E8A-4147-A177-3AD203B41FA5}">
                      <a16:colId xmlns:a16="http://schemas.microsoft.com/office/drawing/2014/main" val="1594928021"/>
                    </a:ext>
                  </a:extLst>
                </a:gridCol>
                <a:gridCol w="480337">
                  <a:extLst>
                    <a:ext uri="{9D8B030D-6E8A-4147-A177-3AD203B41FA5}">
                      <a16:colId xmlns:a16="http://schemas.microsoft.com/office/drawing/2014/main" val="2189177622"/>
                    </a:ext>
                  </a:extLst>
                </a:gridCol>
                <a:gridCol w="238150">
                  <a:extLst>
                    <a:ext uri="{9D8B030D-6E8A-4147-A177-3AD203B41FA5}">
                      <a16:colId xmlns:a16="http://schemas.microsoft.com/office/drawing/2014/main" val="3472231282"/>
                    </a:ext>
                  </a:extLst>
                </a:gridCol>
                <a:gridCol w="290624">
                  <a:extLst>
                    <a:ext uri="{9D8B030D-6E8A-4147-A177-3AD203B41FA5}">
                      <a16:colId xmlns:a16="http://schemas.microsoft.com/office/drawing/2014/main" val="3299624988"/>
                    </a:ext>
                  </a:extLst>
                </a:gridCol>
                <a:gridCol w="376735">
                  <a:extLst>
                    <a:ext uri="{9D8B030D-6E8A-4147-A177-3AD203B41FA5}">
                      <a16:colId xmlns:a16="http://schemas.microsoft.com/office/drawing/2014/main" val="3995512447"/>
                    </a:ext>
                  </a:extLst>
                </a:gridCol>
                <a:gridCol w="1151732">
                  <a:extLst>
                    <a:ext uri="{9D8B030D-6E8A-4147-A177-3AD203B41FA5}">
                      <a16:colId xmlns:a16="http://schemas.microsoft.com/office/drawing/2014/main" val="895377468"/>
                    </a:ext>
                  </a:extLst>
                </a:gridCol>
                <a:gridCol w="1883674">
                  <a:extLst>
                    <a:ext uri="{9D8B030D-6E8A-4147-A177-3AD203B41FA5}">
                      <a16:colId xmlns:a16="http://schemas.microsoft.com/office/drawing/2014/main" val="2513347912"/>
                    </a:ext>
                  </a:extLst>
                </a:gridCol>
                <a:gridCol w="480337">
                  <a:extLst>
                    <a:ext uri="{9D8B030D-6E8A-4147-A177-3AD203B41FA5}">
                      <a16:colId xmlns:a16="http://schemas.microsoft.com/office/drawing/2014/main" val="997444885"/>
                    </a:ext>
                  </a:extLst>
                </a:gridCol>
              </a:tblGrid>
              <a:tr h="401529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新北市立明德高中</a:t>
                      </a:r>
                      <a:r>
                        <a:rPr lang="en-US" altLang="zh-TW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111-115</a:t>
                      </a:r>
                      <a:r>
                        <a:rPr lang="zh-TW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學年升學「頂尖大學」榮榜          統計至</a:t>
                      </a:r>
                      <a:r>
                        <a:rPr lang="en-US" altLang="zh-TW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115.05.05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3768246"/>
                  </a:ext>
                </a:extLst>
              </a:tr>
              <a:tr h="27377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學年度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學校名稱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校系名稱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畢業國中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學年度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學校名稱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校系名稱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畢業國中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7275802"/>
                  </a:ext>
                </a:extLst>
              </a:tr>
              <a:tr h="27377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郭品妤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5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國立臺灣大學 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生物產業傳播暨發展學系 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吳子宇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5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國立陽明交通大學 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光電工程學系 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辭修高中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5360524"/>
                  </a:ext>
                </a:extLst>
              </a:tr>
              <a:tr h="27377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陳玟妏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5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國立臺灣大學 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生物產業傳播暨發展學系 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吳忠銘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5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國立陽明交通大學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土木工程學系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6017691"/>
                  </a:ext>
                </a:extLst>
              </a:tr>
              <a:tr h="27377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楊宗翰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5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國立臺灣大學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經濟學系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朱容璋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5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國立陽明交通大學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半導體工程學系奈米科學組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北大高中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283899"/>
                  </a:ext>
                </a:extLst>
              </a:tr>
              <a:tr h="27377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杜紀萱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5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國立臺灣大學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藥學系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賴</a:t>
                      </a:r>
                      <a:r>
                        <a:rPr 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宇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5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國立陽明交通大學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應用化學系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1571109"/>
                  </a:ext>
                </a:extLst>
              </a:tr>
              <a:tr h="27377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陳紫溱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5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國立臺灣大學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政治學系政治理論組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邱詩妘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5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國立成功大學 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心理學系 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958916"/>
                  </a:ext>
                </a:extLst>
              </a:tr>
              <a:tr h="27377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黃媛琪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5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國立臺灣大學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化學工程學系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安溪國中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王千戎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5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國立成功大學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土木工程學系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0669029"/>
                  </a:ext>
                </a:extLst>
              </a:tr>
              <a:tr h="27377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洪佑儀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5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國立臺灣大學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中國文學系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桃子腳中小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林宥滕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5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國立成功大學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材料科學及工程學系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7984095"/>
                  </a:ext>
                </a:extLst>
              </a:tr>
              <a:tr h="27377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</a:t>
                      </a:r>
                      <a:r>
                        <a:rPr 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玉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5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國立臺灣大學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外國語文學系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陳奕安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5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國立成功大學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成星招生丙組</a:t>
                      </a:r>
                      <a:r>
                        <a:rPr lang="en-US" altLang="zh-TW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理</a:t>
                      </a:r>
                      <a:r>
                        <a:rPr lang="en-US" altLang="zh-TW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2980675"/>
                  </a:ext>
                </a:extLst>
              </a:tr>
              <a:tr h="27377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張家禎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5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國立清華大學 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工程與系統科學系乙組</a:t>
                      </a:r>
                      <a:r>
                        <a:rPr lang="en-US" altLang="zh-TW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智慧奈米系統組</a:t>
                      </a:r>
                      <a:r>
                        <a:rPr lang="en-US" altLang="zh-TW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 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安溪國中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楊奕昕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5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國立成功大學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中國文學系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安溪國中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7031311"/>
                  </a:ext>
                </a:extLst>
              </a:tr>
              <a:tr h="27377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李貞學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5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國立清華大學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運動科學系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簡</a:t>
                      </a:r>
                      <a:r>
                        <a:rPr 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楷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5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國立成功大學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資訊工程學系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860265"/>
                  </a:ext>
                </a:extLst>
              </a:tr>
              <a:tr h="27377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沈尚謙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5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國立清華大學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運動科學系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張</a:t>
                      </a:r>
                      <a:r>
                        <a:rPr 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凱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5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國立成功大學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土木工程學系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8169118"/>
                  </a:ext>
                </a:extLst>
              </a:tr>
              <a:tr h="27377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巫丞翔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5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國立清華大學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電機工程學系乙組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桃子腳中小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林承佑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5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國立政治大學 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統計學系</a:t>
                      </a:r>
                      <a:r>
                        <a:rPr lang="en-US" altLang="zh-TW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社會組</a:t>
                      </a:r>
                      <a:r>
                        <a:rPr lang="en-US" altLang="zh-TW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 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安溪國中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5293179"/>
                  </a:ext>
                </a:extLst>
              </a:tr>
              <a:tr h="27377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黃瑜安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5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國立清華大學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特殊教育學系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傅子源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5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國立臺北科技大學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電資學士班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2291522"/>
                  </a:ext>
                </a:extLst>
              </a:tr>
              <a:tr h="27377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王士秦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5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國立清華大學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工程與系統科學系甲組</a:t>
                      </a:r>
                      <a:r>
                        <a:rPr lang="en-US" altLang="zh-TW" sz="9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9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低碳綠能組</a:t>
                      </a:r>
                      <a:r>
                        <a:rPr lang="en-US" altLang="zh-TW" sz="9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安溪國中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孫紫茵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5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中央警察大學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交通系電訊組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7063781"/>
                  </a:ext>
                </a:extLst>
              </a:tr>
              <a:tr h="27377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蔡</a:t>
                      </a:r>
                      <a:r>
                        <a:rPr 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恩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5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國立清華大學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人文社會學院學士班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蘇</a:t>
                      </a:r>
                      <a:r>
                        <a:rPr 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齊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5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日本兵庫縣立大學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國際商經學部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衛理女中</a:t>
                      </a:r>
                    </a:p>
                  </a:txBody>
                  <a:tcPr marL="3862" marR="3862" marT="3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53764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25076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B6013B4-CEAD-9A4E-441F-A2C5468400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74155B13-40FC-F043-BD2D-1C2384564D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665979"/>
              </p:ext>
            </p:extLst>
          </p:nvPr>
        </p:nvGraphicFramePr>
        <p:xfrm>
          <a:off x="202367" y="127416"/>
          <a:ext cx="8701789" cy="4890571"/>
        </p:xfrm>
        <a:graphic>
          <a:graphicData uri="http://schemas.openxmlformats.org/drawingml/2006/table">
            <a:tbl>
              <a:tblPr/>
              <a:tblGrid>
                <a:gridCol w="292133">
                  <a:extLst>
                    <a:ext uri="{9D8B030D-6E8A-4147-A177-3AD203B41FA5}">
                      <a16:colId xmlns:a16="http://schemas.microsoft.com/office/drawing/2014/main" val="3597602752"/>
                    </a:ext>
                  </a:extLst>
                </a:gridCol>
                <a:gridCol w="378691">
                  <a:extLst>
                    <a:ext uri="{9D8B030D-6E8A-4147-A177-3AD203B41FA5}">
                      <a16:colId xmlns:a16="http://schemas.microsoft.com/office/drawing/2014/main" val="1884871424"/>
                    </a:ext>
                  </a:extLst>
                </a:gridCol>
                <a:gridCol w="1157714">
                  <a:extLst>
                    <a:ext uri="{9D8B030D-6E8A-4147-A177-3AD203B41FA5}">
                      <a16:colId xmlns:a16="http://schemas.microsoft.com/office/drawing/2014/main" val="411476426"/>
                    </a:ext>
                  </a:extLst>
                </a:gridCol>
                <a:gridCol w="1893458">
                  <a:extLst>
                    <a:ext uri="{9D8B030D-6E8A-4147-A177-3AD203B41FA5}">
                      <a16:colId xmlns:a16="http://schemas.microsoft.com/office/drawing/2014/main" val="622279765"/>
                    </a:ext>
                  </a:extLst>
                </a:gridCol>
                <a:gridCol w="482832">
                  <a:extLst>
                    <a:ext uri="{9D8B030D-6E8A-4147-A177-3AD203B41FA5}">
                      <a16:colId xmlns:a16="http://schemas.microsoft.com/office/drawing/2014/main" val="3175846065"/>
                    </a:ext>
                  </a:extLst>
                </a:gridCol>
                <a:gridCol w="292133">
                  <a:extLst>
                    <a:ext uri="{9D8B030D-6E8A-4147-A177-3AD203B41FA5}">
                      <a16:colId xmlns:a16="http://schemas.microsoft.com/office/drawing/2014/main" val="2924646908"/>
                    </a:ext>
                  </a:extLst>
                </a:gridCol>
                <a:gridCol w="292133">
                  <a:extLst>
                    <a:ext uri="{9D8B030D-6E8A-4147-A177-3AD203B41FA5}">
                      <a16:colId xmlns:a16="http://schemas.microsoft.com/office/drawing/2014/main" val="2331673111"/>
                    </a:ext>
                  </a:extLst>
                </a:gridCol>
                <a:gridCol w="378691">
                  <a:extLst>
                    <a:ext uri="{9D8B030D-6E8A-4147-A177-3AD203B41FA5}">
                      <a16:colId xmlns:a16="http://schemas.microsoft.com/office/drawing/2014/main" val="2921991150"/>
                    </a:ext>
                  </a:extLst>
                </a:gridCol>
                <a:gridCol w="1157714">
                  <a:extLst>
                    <a:ext uri="{9D8B030D-6E8A-4147-A177-3AD203B41FA5}">
                      <a16:colId xmlns:a16="http://schemas.microsoft.com/office/drawing/2014/main" val="1634815875"/>
                    </a:ext>
                  </a:extLst>
                </a:gridCol>
                <a:gridCol w="1893458">
                  <a:extLst>
                    <a:ext uri="{9D8B030D-6E8A-4147-A177-3AD203B41FA5}">
                      <a16:colId xmlns:a16="http://schemas.microsoft.com/office/drawing/2014/main" val="3484062768"/>
                    </a:ext>
                  </a:extLst>
                </a:gridCol>
                <a:gridCol w="482832">
                  <a:extLst>
                    <a:ext uri="{9D8B030D-6E8A-4147-A177-3AD203B41FA5}">
                      <a16:colId xmlns:a16="http://schemas.microsoft.com/office/drawing/2014/main" val="3279584796"/>
                    </a:ext>
                  </a:extLst>
                </a:gridCol>
              </a:tblGrid>
              <a:tr h="359183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新北市立明德高中</a:t>
                      </a:r>
                      <a:r>
                        <a:rPr lang="en-US" altLang="zh-TW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111-115</a:t>
                      </a:r>
                      <a:r>
                        <a:rPr lang="zh-TW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學年升學</a:t>
                      </a:r>
                      <a:r>
                        <a:rPr lang="zh-TW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「</a:t>
                      </a:r>
                      <a:r>
                        <a:rPr lang="zh-TW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頂尖大學</a:t>
                      </a:r>
                      <a:r>
                        <a:rPr lang="zh-TW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」</a:t>
                      </a:r>
                      <a:r>
                        <a:rPr lang="zh-TW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榮榜          統計至</a:t>
                      </a:r>
                      <a:r>
                        <a:rPr lang="en-US" altLang="zh-TW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115.05.05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8548567"/>
                  </a:ext>
                </a:extLst>
              </a:tr>
              <a:tr h="24489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學年度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學校名稱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校系名稱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學年度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學校名稱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校系名稱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3789611"/>
                  </a:ext>
                </a:extLst>
              </a:tr>
              <a:tr h="24489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傅姿尹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國立政治大學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傳播學院大一大二不分系</a:t>
                      </a:r>
                      <a:r>
                        <a:rPr lang="en-US" altLang="zh-TW" sz="10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0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自然組</a:t>
                      </a:r>
                      <a:r>
                        <a:rPr lang="en-US" altLang="zh-TW" sz="10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大觀國中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</a:t>
                      </a:r>
                      <a:r>
                        <a:rPr 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瑩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中國醫藥大學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醫學檢驗生物技術學系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8575472"/>
                  </a:ext>
                </a:extLst>
              </a:tr>
              <a:tr h="39709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蔡岳伶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國立政治大學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社會學系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曾品薰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國立中央大學 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理學院學士班 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桃園大溪國中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8516166"/>
                  </a:ext>
                </a:extLst>
              </a:tr>
              <a:tr h="24489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蕭瑞瑩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國立政治大學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統計學系</a:t>
                      </a:r>
                      <a:r>
                        <a:rPr lang="en-US" altLang="zh-TW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甲組</a:t>
                      </a:r>
                      <a:r>
                        <a:rPr lang="en-US" altLang="zh-TW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詹勝傑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國立中央大學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向日葵聯合招生丙組</a:t>
                      </a:r>
                      <a:r>
                        <a:rPr lang="en-US" altLang="zh-TW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理學</a:t>
                      </a:r>
                      <a:r>
                        <a:rPr lang="en-US" altLang="zh-TW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109406"/>
                  </a:ext>
                </a:extLst>
              </a:tr>
              <a:tr h="39709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邱</a:t>
                      </a:r>
                      <a:r>
                        <a:rPr 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翔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國立政治大學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資訊科學系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翁紹淳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國立中央大學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資訊電機學院學士班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桃子腳國中小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5901879"/>
                  </a:ext>
                </a:extLst>
              </a:tr>
              <a:tr h="24489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徐</a:t>
                      </a:r>
                      <a:r>
                        <a:rPr 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佑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國立政治大學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法律學系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楊即理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國立中央大學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土木工程學系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314699"/>
                  </a:ext>
                </a:extLst>
              </a:tr>
              <a:tr h="24489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康</a:t>
                      </a:r>
                      <a:r>
                        <a:rPr 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琳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國立政治大學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風險管理與保險學系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鳳鳴國中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蘇柏源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國立中央大學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機械工程學系設計與分析組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1489577"/>
                  </a:ext>
                </a:extLst>
              </a:tr>
              <a:tr h="24489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洪宇婕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臺北醫學大學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藥學系藥學組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安溪國中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李亞庭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國立中央大學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生命科學系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辭修中學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4789472"/>
                  </a:ext>
                </a:extLst>
              </a:tr>
              <a:tr h="24489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鄭光旭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臺北醫學大學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口腔衛生學系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安溪國中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姚沅希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國立中央大學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資訊管理學系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北大高中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8515005"/>
                  </a:ext>
                </a:extLst>
              </a:tr>
              <a:tr h="24489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</a:t>
                      </a:r>
                      <a:r>
                        <a:rPr 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榕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臺北醫學大學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牙體技術學系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柑園國中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王</a:t>
                      </a:r>
                      <a:r>
                        <a:rPr 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鈞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國立中央大學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財務金融學系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2594294"/>
                  </a:ext>
                </a:extLst>
              </a:tr>
              <a:tr h="24489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周子濬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中國醫藥大學 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藥學系 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辭修高中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許立欣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高雄醫學大學 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生物醫學暨環境生物學系 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1661003"/>
                  </a:ext>
                </a:extLst>
              </a:tr>
              <a:tr h="24489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江　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中國醫藥大學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醫學檢驗生物技術學系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安溪國中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林郁碩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高雄醫學大學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運動醫學系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8664033"/>
                  </a:ext>
                </a:extLst>
              </a:tr>
              <a:tr h="24489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陳亦琪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中國醫藥大學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藥學系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張伊晴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高雄醫學大學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運動醫學系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079165"/>
                  </a:ext>
                </a:extLst>
              </a:tr>
              <a:tr h="24489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吳思璇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中國醫藥大學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運動醫學系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林書安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高雄醫學大學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醫學社會學與社會工作學系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安溪國中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6340459"/>
                  </a:ext>
                </a:extLst>
              </a:tr>
              <a:tr h="24489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丁宥慈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中國醫藥大學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生物醫學影像暨放射科學學系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</a:t>
                      </a:r>
                      <a:r>
                        <a:rPr 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祐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高雄醫學大學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醫學影像暨放射科學系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3188505"/>
                  </a:ext>
                </a:extLst>
              </a:tr>
              <a:tr h="24489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林暐喆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中國醫藥大學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公共衛生學院大一不分系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辭修中學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黃瑀嫺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馬偕醫學院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聽力暨語言治療學系語言組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北大高中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4244068"/>
                  </a:ext>
                </a:extLst>
              </a:tr>
              <a:tr h="24489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李羽瀞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中國醫藥大學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藥學系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安溪國中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林芷辰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中山醫學大學 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健康產業科技管理學系 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北大高中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6298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44249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8D6C3124-871E-4241-0E3F-16DBB8677C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6556010"/>
              </p:ext>
            </p:extLst>
          </p:nvPr>
        </p:nvGraphicFramePr>
        <p:xfrm>
          <a:off x="202367" y="149902"/>
          <a:ext cx="8799224" cy="4860998"/>
        </p:xfrm>
        <a:graphic>
          <a:graphicData uri="http://schemas.openxmlformats.org/drawingml/2006/table">
            <a:tbl>
              <a:tblPr/>
              <a:tblGrid>
                <a:gridCol w="295404">
                  <a:extLst>
                    <a:ext uri="{9D8B030D-6E8A-4147-A177-3AD203B41FA5}">
                      <a16:colId xmlns:a16="http://schemas.microsoft.com/office/drawing/2014/main" val="1749310047"/>
                    </a:ext>
                  </a:extLst>
                </a:gridCol>
                <a:gridCol w="382931">
                  <a:extLst>
                    <a:ext uri="{9D8B030D-6E8A-4147-A177-3AD203B41FA5}">
                      <a16:colId xmlns:a16="http://schemas.microsoft.com/office/drawing/2014/main" val="3036845887"/>
                    </a:ext>
                  </a:extLst>
                </a:gridCol>
                <a:gridCol w="1277882">
                  <a:extLst>
                    <a:ext uri="{9D8B030D-6E8A-4147-A177-3AD203B41FA5}">
                      <a16:colId xmlns:a16="http://schemas.microsoft.com/office/drawing/2014/main" val="2511409162"/>
                    </a:ext>
                  </a:extLst>
                </a:gridCol>
                <a:gridCol w="1807454">
                  <a:extLst>
                    <a:ext uri="{9D8B030D-6E8A-4147-A177-3AD203B41FA5}">
                      <a16:colId xmlns:a16="http://schemas.microsoft.com/office/drawing/2014/main" val="1675625916"/>
                    </a:ext>
                  </a:extLst>
                </a:gridCol>
                <a:gridCol w="488239">
                  <a:extLst>
                    <a:ext uri="{9D8B030D-6E8A-4147-A177-3AD203B41FA5}">
                      <a16:colId xmlns:a16="http://schemas.microsoft.com/office/drawing/2014/main" val="3918177801"/>
                    </a:ext>
                  </a:extLst>
                </a:gridCol>
                <a:gridCol w="295404">
                  <a:extLst>
                    <a:ext uri="{9D8B030D-6E8A-4147-A177-3AD203B41FA5}">
                      <a16:colId xmlns:a16="http://schemas.microsoft.com/office/drawing/2014/main" val="2384055527"/>
                    </a:ext>
                  </a:extLst>
                </a:gridCol>
                <a:gridCol w="295404">
                  <a:extLst>
                    <a:ext uri="{9D8B030D-6E8A-4147-A177-3AD203B41FA5}">
                      <a16:colId xmlns:a16="http://schemas.microsoft.com/office/drawing/2014/main" val="2543690183"/>
                    </a:ext>
                  </a:extLst>
                </a:gridCol>
                <a:gridCol w="382931">
                  <a:extLst>
                    <a:ext uri="{9D8B030D-6E8A-4147-A177-3AD203B41FA5}">
                      <a16:colId xmlns:a16="http://schemas.microsoft.com/office/drawing/2014/main" val="513256413"/>
                    </a:ext>
                  </a:extLst>
                </a:gridCol>
                <a:gridCol w="1355033">
                  <a:extLst>
                    <a:ext uri="{9D8B030D-6E8A-4147-A177-3AD203B41FA5}">
                      <a16:colId xmlns:a16="http://schemas.microsoft.com/office/drawing/2014/main" val="4268174402"/>
                    </a:ext>
                  </a:extLst>
                </a:gridCol>
                <a:gridCol w="1730303">
                  <a:extLst>
                    <a:ext uri="{9D8B030D-6E8A-4147-A177-3AD203B41FA5}">
                      <a16:colId xmlns:a16="http://schemas.microsoft.com/office/drawing/2014/main" val="3923106127"/>
                    </a:ext>
                  </a:extLst>
                </a:gridCol>
                <a:gridCol w="488239">
                  <a:extLst>
                    <a:ext uri="{9D8B030D-6E8A-4147-A177-3AD203B41FA5}">
                      <a16:colId xmlns:a16="http://schemas.microsoft.com/office/drawing/2014/main" val="1845079666"/>
                    </a:ext>
                  </a:extLst>
                </a:gridCol>
              </a:tblGrid>
              <a:tr h="333296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新北市立明德高中</a:t>
                      </a:r>
                      <a:r>
                        <a:rPr lang="en-US" altLang="zh-TW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111-115</a:t>
                      </a:r>
                      <a:r>
                        <a:rPr lang="zh-TW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學年升學</a:t>
                      </a:r>
                      <a:r>
                        <a:rPr lang="zh-TW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「</a:t>
                      </a:r>
                      <a:r>
                        <a:rPr lang="zh-TW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頂尖大學</a:t>
                      </a:r>
                      <a:r>
                        <a:rPr lang="zh-TW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」</a:t>
                      </a:r>
                      <a:r>
                        <a:rPr lang="zh-TW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榮榜          統計至</a:t>
                      </a:r>
                      <a:r>
                        <a:rPr lang="en-US" altLang="zh-TW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115.05.05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7847440"/>
                  </a:ext>
                </a:extLst>
              </a:tr>
              <a:tr h="29696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學年度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學校名稱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校系名稱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學年度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學校名稱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校系名稱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2613256"/>
                  </a:ext>
                </a:extLst>
              </a:tr>
              <a:tr h="22724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陳姿涵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中山醫學大學 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物理治療學系 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辭修高中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陳歆怡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國立臺灣師範大學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企業管理學系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5852545"/>
                  </a:ext>
                </a:extLst>
              </a:tr>
              <a:tr h="3684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黃凱妍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中山醫學大學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營養學系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桃子腳國中小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洪</a:t>
                      </a:r>
                      <a:r>
                        <a:rPr 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媜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國立臺灣師範大學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地球科學系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6032951"/>
                  </a:ext>
                </a:extLst>
              </a:tr>
              <a:tr h="22724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周慧貞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中山醫學大學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營養學系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鶯歌國中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胡</a:t>
                      </a:r>
                      <a:r>
                        <a:rPr 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祥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國立臺灣師範大學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運動競技系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7055771"/>
                  </a:ext>
                </a:extLst>
              </a:tr>
              <a:tr h="29696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邱方誼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中山醫學大學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健康產業科技管理學系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桃子腳國中小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拿</a:t>
                      </a:r>
                      <a:r>
                        <a:rPr 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夫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國立臺灣師範大學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運動競技系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2704104"/>
                  </a:ext>
                </a:extLst>
              </a:tr>
              <a:tr h="29696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劉庭瑜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中山醫學大學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醫學檢驗暨生物技術學系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辭修中學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周宏諺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 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社會學系 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桃子腳國中小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0425514"/>
                  </a:ext>
                </a:extLst>
              </a:tr>
              <a:tr h="22724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吳品萱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中山醫學大學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醫學應用化學系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安溪國中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張凱婷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歷史學系</a:t>
                      </a:r>
                      <a:r>
                        <a:rPr lang="en-US" altLang="zh-TW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飛鳶組</a:t>
                      </a:r>
                      <a:r>
                        <a:rPr lang="en-US" altLang="zh-TW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安溪國中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7334438"/>
                  </a:ext>
                </a:extLst>
              </a:tr>
              <a:tr h="22724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</a:t>
                      </a:r>
                      <a:r>
                        <a:rPr 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模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中山醫學大學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公共衛生學系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蔡毅霖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企業管理學系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8718344"/>
                  </a:ext>
                </a:extLst>
              </a:tr>
              <a:tr h="22724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陳詠純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國立臺灣師範大學 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公民教育與活動領導學系 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安溪國中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林鴻軒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公共行政暨政策學系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8988384"/>
                  </a:ext>
                </a:extLst>
              </a:tr>
              <a:tr h="22724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朱禹丞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國立臺灣師範大學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競技學系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翁宥崴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企業管理學系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79958"/>
                  </a:ext>
                </a:extLst>
              </a:tr>
              <a:tr h="30905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林裕鈞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國立臺灣師範大學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競技學系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苗栗建國國中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李沛倫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歷史學系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金陵女中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536440"/>
                  </a:ext>
                </a:extLst>
              </a:tr>
              <a:tr h="22724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呂崇聖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國立臺灣師範大學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機電工程學系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林禹丞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金融與合作經營學系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柑園國中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5653578"/>
                  </a:ext>
                </a:extLst>
              </a:tr>
              <a:tr h="22724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童苡茹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國立臺灣師範大學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體育與運動科學系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林昱圻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企業管理學系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柑園國中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9717582"/>
                  </a:ext>
                </a:extLst>
              </a:tr>
              <a:tr h="29696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李赫軒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國立臺灣師範大學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運動競技學系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板橋國中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黃文傑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休閒運動管理學系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苗栗建國國中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9546859"/>
                  </a:ext>
                </a:extLst>
              </a:tr>
              <a:tr h="30135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呂紹慶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國立臺灣師範大學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傅詩貴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休閒運動管理系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桃子腳國中小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094253"/>
                  </a:ext>
                </a:extLst>
              </a:tr>
              <a:tr h="30406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簡柏中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國立臺灣師範大學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資訊工程學系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桃子腳國中小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陳敬璞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經濟學系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7654315"/>
                  </a:ext>
                </a:extLst>
              </a:tr>
              <a:tr h="22724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林泯諭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國立臺灣師範大學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體育與運動科學系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中正國中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林依呈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企業管理學系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8133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39977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704916D3-0AF1-4DD4-C5BC-B652D17E49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2075024"/>
              </p:ext>
            </p:extLst>
          </p:nvPr>
        </p:nvGraphicFramePr>
        <p:xfrm>
          <a:off x="172388" y="157397"/>
          <a:ext cx="8851692" cy="4855900"/>
        </p:xfrm>
        <a:graphic>
          <a:graphicData uri="http://schemas.openxmlformats.org/drawingml/2006/table">
            <a:tbl>
              <a:tblPr/>
              <a:tblGrid>
                <a:gridCol w="297212">
                  <a:extLst>
                    <a:ext uri="{9D8B030D-6E8A-4147-A177-3AD203B41FA5}">
                      <a16:colId xmlns:a16="http://schemas.microsoft.com/office/drawing/2014/main" val="1891594585"/>
                    </a:ext>
                  </a:extLst>
                </a:gridCol>
                <a:gridCol w="383899">
                  <a:extLst>
                    <a:ext uri="{9D8B030D-6E8A-4147-A177-3AD203B41FA5}">
                      <a16:colId xmlns:a16="http://schemas.microsoft.com/office/drawing/2014/main" val="3837101321"/>
                    </a:ext>
                  </a:extLst>
                </a:gridCol>
                <a:gridCol w="1177841">
                  <a:extLst>
                    <a:ext uri="{9D8B030D-6E8A-4147-A177-3AD203B41FA5}">
                      <a16:colId xmlns:a16="http://schemas.microsoft.com/office/drawing/2014/main" val="2063823256"/>
                    </a:ext>
                  </a:extLst>
                </a:gridCol>
                <a:gridCol w="1926374">
                  <a:extLst>
                    <a:ext uri="{9D8B030D-6E8A-4147-A177-3AD203B41FA5}">
                      <a16:colId xmlns:a16="http://schemas.microsoft.com/office/drawing/2014/main" val="2365786738"/>
                    </a:ext>
                  </a:extLst>
                </a:gridCol>
                <a:gridCol w="491226">
                  <a:extLst>
                    <a:ext uri="{9D8B030D-6E8A-4147-A177-3AD203B41FA5}">
                      <a16:colId xmlns:a16="http://schemas.microsoft.com/office/drawing/2014/main" val="41890619"/>
                    </a:ext>
                  </a:extLst>
                </a:gridCol>
                <a:gridCol w="297212">
                  <a:extLst>
                    <a:ext uri="{9D8B030D-6E8A-4147-A177-3AD203B41FA5}">
                      <a16:colId xmlns:a16="http://schemas.microsoft.com/office/drawing/2014/main" val="2546889784"/>
                    </a:ext>
                  </a:extLst>
                </a:gridCol>
                <a:gridCol w="297212">
                  <a:extLst>
                    <a:ext uri="{9D8B030D-6E8A-4147-A177-3AD203B41FA5}">
                      <a16:colId xmlns:a16="http://schemas.microsoft.com/office/drawing/2014/main" val="4126303004"/>
                    </a:ext>
                  </a:extLst>
                </a:gridCol>
                <a:gridCol w="385275">
                  <a:extLst>
                    <a:ext uri="{9D8B030D-6E8A-4147-A177-3AD203B41FA5}">
                      <a16:colId xmlns:a16="http://schemas.microsoft.com/office/drawing/2014/main" val="611387741"/>
                    </a:ext>
                  </a:extLst>
                </a:gridCol>
                <a:gridCol w="1177841">
                  <a:extLst>
                    <a:ext uri="{9D8B030D-6E8A-4147-A177-3AD203B41FA5}">
                      <a16:colId xmlns:a16="http://schemas.microsoft.com/office/drawing/2014/main" val="580293286"/>
                    </a:ext>
                  </a:extLst>
                </a:gridCol>
                <a:gridCol w="1926374">
                  <a:extLst>
                    <a:ext uri="{9D8B030D-6E8A-4147-A177-3AD203B41FA5}">
                      <a16:colId xmlns:a16="http://schemas.microsoft.com/office/drawing/2014/main" val="1221739022"/>
                    </a:ext>
                  </a:extLst>
                </a:gridCol>
                <a:gridCol w="491226">
                  <a:extLst>
                    <a:ext uri="{9D8B030D-6E8A-4147-A177-3AD203B41FA5}">
                      <a16:colId xmlns:a16="http://schemas.microsoft.com/office/drawing/2014/main" val="2917646031"/>
                    </a:ext>
                  </a:extLst>
                </a:gridCol>
              </a:tblGrid>
              <a:tr h="372991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新北市立明德高中</a:t>
                      </a:r>
                      <a:r>
                        <a:rPr lang="en-US" altLang="zh-TW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111-115</a:t>
                      </a:r>
                      <a:r>
                        <a:rPr lang="zh-TW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學年升學</a:t>
                      </a:r>
                      <a:r>
                        <a:rPr lang="zh-TW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「</a:t>
                      </a:r>
                      <a:r>
                        <a:rPr lang="zh-TW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頂尖大學</a:t>
                      </a:r>
                      <a:r>
                        <a:rPr lang="zh-TW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」</a:t>
                      </a:r>
                      <a:r>
                        <a:rPr lang="zh-TW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榮榜          統計至</a:t>
                      </a:r>
                      <a:r>
                        <a:rPr lang="en-US" altLang="zh-TW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115.05.05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0901274"/>
                  </a:ext>
                </a:extLst>
              </a:tr>
              <a:tr h="28706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學年度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學校名稱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校系名稱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學年度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學校名稱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校系名稱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8974030"/>
                  </a:ext>
                </a:extLst>
              </a:tr>
              <a:tr h="2543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張中墐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社會工作學系報到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蘇亭蓉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休閒運動管理學系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柑園國中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8210308"/>
                  </a:ext>
                </a:extLst>
              </a:tr>
              <a:tr h="2543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陳家豪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金融與合作經營學系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安溪國中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蔡志杰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休閒運動管理學系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柑園國中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4433194"/>
                  </a:ext>
                </a:extLst>
              </a:tr>
              <a:tr h="29326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林佳蓁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不動產與城鄉環境學系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尹塏瑞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財政系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桃子腳國中小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865715"/>
                  </a:ext>
                </a:extLst>
              </a:tr>
              <a:tr h="2543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尤柏翔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休閒運動管理學系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吳姍伃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公共行政暨政策學系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2145837"/>
                  </a:ext>
                </a:extLst>
              </a:tr>
              <a:tr h="2543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蕭子俊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金融與合作經營學系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蔡予學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不動產與城鄉環境學系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3856864"/>
                  </a:ext>
                </a:extLst>
              </a:tr>
              <a:tr h="2543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胡修翊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公共行政學系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蔡予歷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不動產與城鄉環境學系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4838888"/>
                  </a:ext>
                </a:extLst>
              </a:tr>
              <a:tr h="2543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鍾岷宸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企業管理學系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李亞叡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公共行政暨政策學系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8996951"/>
                  </a:ext>
                </a:extLst>
              </a:tr>
              <a:tr h="2543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陳諺賓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金融與合作經營學系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邱綉緣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財政學系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明志國中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4058443"/>
                  </a:ext>
                </a:extLst>
              </a:tr>
              <a:tr h="28788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李宥頡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休閒運動管理學系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桃子腳國中小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風佑築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休閒運動管理學系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2286760"/>
                  </a:ext>
                </a:extLst>
              </a:tr>
              <a:tr h="2543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詹可靖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經濟學系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辭修高中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柯倫祐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休閒運動管理學系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4166428"/>
                  </a:ext>
                </a:extLst>
              </a:tr>
              <a:tr h="2543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郭少煒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企業管理學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鶯歌國中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林湘庭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公共行政暨政策學系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3390709"/>
                  </a:ext>
                </a:extLst>
              </a:tr>
              <a:tr h="2543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黃鉦信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社會工作學系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鄭惠蓮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金融與合作經營學系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7712210"/>
                  </a:ext>
                </a:extLst>
              </a:tr>
              <a:tr h="2543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呂昌融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會計學系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安溪國中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沈少鈞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社會工作學系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0392218"/>
                  </a:ext>
                </a:extLst>
              </a:tr>
              <a:tr h="2543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兵言恩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企業管理學系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安溪國中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陳芷伊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公共行政暨政策學系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柑園國中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3476099"/>
                  </a:ext>
                </a:extLst>
              </a:tr>
              <a:tr h="28706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林怡安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不動產與城鄉環境學系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余許虔碩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歷史學系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福豐國中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6834879"/>
                  </a:ext>
                </a:extLst>
              </a:tr>
              <a:tr h="2543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陳妗熙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企業管理學系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林宥榛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統計學系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辭修高中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45075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95783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46546B7D-249E-8E2B-F8BF-FF58159B6B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132211"/>
              </p:ext>
            </p:extLst>
          </p:nvPr>
        </p:nvGraphicFramePr>
        <p:xfrm>
          <a:off x="209862" y="179883"/>
          <a:ext cx="8791731" cy="4913413"/>
        </p:xfrm>
        <a:graphic>
          <a:graphicData uri="http://schemas.openxmlformats.org/drawingml/2006/table">
            <a:tbl>
              <a:tblPr/>
              <a:tblGrid>
                <a:gridCol w="295153">
                  <a:extLst>
                    <a:ext uri="{9D8B030D-6E8A-4147-A177-3AD203B41FA5}">
                      <a16:colId xmlns:a16="http://schemas.microsoft.com/office/drawing/2014/main" val="3800348501"/>
                    </a:ext>
                  </a:extLst>
                </a:gridCol>
                <a:gridCol w="382605">
                  <a:extLst>
                    <a:ext uri="{9D8B030D-6E8A-4147-A177-3AD203B41FA5}">
                      <a16:colId xmlns:a16="http://schemas.microsoft.com/office/drawing/2014/main" val="3031484106"/>
                    </a:ext>
                  </a:extLst>
                </a:gridCol>
                <a:gridCol w="1169680">
                  <a:extLst>
                    <a:ext uri="{9D8B030D-6E8A-4147-A177-3AD203B41FA5}">
                      <a16:colId xmlns:a16="http://schemas.microsoft.com/office/drawing/2014/main" val="548330743"/>
                    </a:ext>
                  </a:extLst>
                </a:gridCol>
                <a:gridCol w="1913028">
                  <a:extLst>
                    <a:ext uri="{9D8B030D-6E8A-4147-A177-3AD203B41FA5}">
                      <a16:colId xmlns:a16="http://schemas.microsoft.com/office/drawing/2014/main" val="3197381776"/>
                    </a:ext>
                  </a:extLst>
                </a:gridCol>
                <a:gridCol w="487823">
                  <a:extLst>
                    <a:ext uri="{9D8B030D-6E8A-4147-A177-3AD203B41FA5}">
                      <a16:colId xmlns:a16="http://schemas.microsoft.com/office/drawing/2014/main" val="1133620463"/>
                    </a:ext>
                  </a:extLst>
                </a:gridCol>
                <a:gridCol w="295153">
                  <a:extLst>
                    <a:ext uri="{9D8B030D-6E8A-4147-A177-3AD203B41FA5}">
                      <a16:colId xmlns:a16="http://schemas.microsoft.com/office/drawing/2014/main" val="3303836668"/>
                    </a:ext>
                  </a:extLst>
                </a:gridCol>
                <a:gridCol w="295153">
                  <a:extLst>
                    <a:ext uri="{9D8B030D-6E8A-4147-A177-3AD203B41FA5}">
                      <a16:colId xmlns:a16="http://schemas.microsoft.com/office/drawing/2014/main" val="4206943284"/>
                    </a:ext>
                  </a:extLst>
                </a:gridCol>
                <a:gridCol w="382605">
                  <a:extLst>
                    <a:ext uri="{9D8B030D-6E8A-4147-A177-3AD203B41FA5}">
                      <a16:colId xmlns:a16="http://schemas.microsoft.com/office/drawing/2014/main" val="2632593742"/>
                    </a:ext>
                  </a:extLst>
                </a:gridCol>
                <a:gridCol w="1169680">
                  <a:extLst>
                    <a:ext uri="{9D8B030D-6E8A-4147-A177-3AD203B41FA5}">
                      <a16:colId xmlns:a16="http://schemas.microsoft.com/office/drawing/2014/main" val="4256721547"/>
                    </a:ext>
                  </a:extLst>
                </a:gridCol>
                <a:gridCol w="1913028">
                  <a:extLst>
                    <a:ext uri="{9D8B030D-6E8A-4147-A177-3AD203B41FA5}">
                      <a16:colId xmlns:a16="http://schemas.microsoft.com/office/drawing/2014/main" val="66764113"/>
                    </a:ext>
                  </a:extLst>
                </a:gridCol>
                <a:gridCol w="487823">
                  <a:extLst>
                    <a:ext uri="{9D8B030D-6E8A-4147-A177-3AD203B41FA5}">
                      <a16:colId xmlns:a16="http://schemas.microsoft.com/office/drawing/2014/main" val="1480924331"/>
                    </a:ext>
                  </a:extLst>
                </a:gridCol>
              </a:tblGrid>
              <a:tr h="335519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新北市立明德高中</a:t>
                      </a:r>
                      <a:r>
                        <a:rPr lang="en-US" altLang="zh-TW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111-115</a:t>
                      </a:r>
                      <a:r>
                        <a:rPr lang="zh-TW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學年升學</a:t>
                      </a:r>
                      <a:r>
                        <a:rPr lang="zh-TW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「</a:t>
                      </a:r>
                      <a:r>
                        <a:rPr lang="zh-TW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頂尖大學</a:t>
                      </a:r>
                      <a:r>
                        <a:rPr lang="zh-TW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」</a:t>
                      </a:r>
                      <a:r>
                        <a:rPr lang="zh-TW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榮榜          統計至</a:t>
                      </a:r>
                      <a:r>
                        <a:rPr lang="en-US" altLang="zh-TW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115.05.05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3652946"/>
                  </a:ext>
                </a:extLst>
              </a:tr>
              <a:tr h="26843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學年度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學校名稱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校系名稱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學年度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學校名稱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校系名稱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8948242"/>
                  </a:ext>
                </a:extLst>
              </a:tr>
              <a:tr h="22876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林晏辰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公共行政暨政策學系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辭修高中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陳彥廷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國立中正大學 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經濟學系 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8422265"/>
                  </a:ext>
                </a:extLst>
              </a:tr>
              <a:tr h="22876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蔡</a:t>
                      </a:r>
                      <a:r>
                        <a:rPr 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祺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休閒運動管理學系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李侑桀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國立中正大學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財經法律學系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1237248"/>
                  </a:ext>
                </a:extLst>
              </a:tr>
              <a:tr h="22876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</a:t>
                      </a:r>
                      <a:r>
                        <a:rPr 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鈞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休閒運動管理學系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宋海因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國立中正大學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心理學系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081289"/>
                  </a:ext>
                </a:extLst>
              </a:tr>
              <a:tr h="2684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李</a:t>
                      </a:r>
                      <a:r>
                        <a:rPr 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樺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休閒運動管理學系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翟苡翔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國立中正大學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物理學系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桃子腳國中小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0366395"/>
                  </a:ext>
                </a:extLst>
              </a:tr>
              <a:tr h="22876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</a:t>
                      </a:r>
                      <a:r>
                        <a:rPr 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錡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國立臺北大學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企業管理學系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王浩宸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國立中正大學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會計與資訊科技學系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辭修中學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278386"/>
                  </a:ext>
                </a:extLst>
              </a:tr>
              <a:tr h="22876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呂明軒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國立中興大學 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土木工程學系 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安溪國中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葉靜盈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國立中正大學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經濟學系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1479901"/>
                  </a:ext>
                </a:extLst>
              </a:tr>
              <a:tr h="22876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林廷軒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國立中興大學 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動物科學系 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安溪國中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林俊宏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國立中正大學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財務金融學系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安溪國中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8376870"/>
                  </a:ext>
                </a:extLst>
              </a:tr>
              <a:tr h="22876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陳建宇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國立中興大學 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企業管理學系 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育林國中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于書懿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國立中正大學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外國語文學系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育林國中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2397737"/>
                  </a:ext>
                </a:extLst>
              </a:tr>
              <a:tr h="2684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陳俐璇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國立中興大學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生物產業機電工程學系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桃子腳國中小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梁芷嫣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國立中正大學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陸上競技學系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8195903"/>
                  </a:ext>
                </a:extLst>
              </a:tr>
              <a:tr h="22876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陳宇騏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國立中興大學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會計學系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光仁高中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</a:t>
                      </a:r>
                      <a:r>
                        <a:rPr 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嘉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國立中正大學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外國語文學系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920186"/>
                  </a:ext>
                </a:extLst>
              </a:tr>
              <a:tr h="22876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郭柏偉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國立中興大學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昆蟲學系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戴采薇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國立中山大學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中國文學系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1445076"/>
                  </a:ext>
                </a:extLst>
              </a:tr>
              <a:tr h="35667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葉政頡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國立中興大學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行銷學系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黃毓柔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國立中山大學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機械與機電工程學系全英語組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安溪國中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3348760"/>
                  </a:ext>
                </a:extLst>
              </a:tr>
              <a:tr h="22876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曾品善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國立中興大學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行銷學系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北大高中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陳予晞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國立中山大學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化學系英語組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3598023"/>
                  </a:ext>
                </a:extLst>
              </a:tr>
              <a:tr h="22876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詹</a:t>
                      </a:r>
                      <a:r>
                        <a:rPr 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蓁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國立中興大學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中國文學系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張</a:t>
                      </a:r>
                      <a:r>
                        <a:rPr 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柔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國立中山大學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海洋生物科技暨資源學系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三峽國中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2710"/>
                  </a:ext>
                </a:extLst>
              </a:tr>
              <a:tr h="22876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</a:t>
                      </a:r>
                      <a:r>
                        <a:rPr 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雅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國立中興大學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企業管理學系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明德高中</a:t>
                      </a: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838" marR="3838" marT="38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3838" marR="3838" marT="383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3838" marR="3838" marT="383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3838" marR="3838" marT="383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3838" marR="3838" marT="383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3838" marR="3838" marT="383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7080286"/>
                  </a:ext>
                </a:extLst>
              </a:tr>
              <a:tr h="606690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榮榜其他國立大學計</a:t>
                      </a:r>
                      <a:r>
                        <a:rPr lang="en-US" altLang="zh-TW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292</a:t>
                      </a:r>
                      <a:r>
                        <a:rPr lang="zh-TW" alt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人、輔仁大學</a:t>
                      </a:r>
                      <a:r>
                        <a:rPr lang="en-US" altLang="zh-TW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49</a:t>
                      </a:r>
                      <a:r>
                        <a:rPr lang="zh-TW" alt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人、淡江大學</a:t>
                      </a:r>
                      <a:r>
                        <a:rPr lang="en-US" altLang="zh-TW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108</a:t>
                      </a:r>
                      <a:r>
                        <a:rPr lang="zh-TW" alt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人、東吳大學</a:t>
                      </a:r>
                      <a:r>
                        <a:rPr lang="en-US" altLang="zh-TW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r>
                        <a:rPr lang="zh-TW" alt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        明德高中全體親師生同賀</a:t>
                      </a:r>
                    </a:p>
                    <a:p>
                      <a:pPr algn="l" fontAlgn="ctr"/>
                      <a:r>
                        <a:rPr lang="zh-TW" altLang="en-US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3838" marR="3838" marT="383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3838" marR="3838" marT="38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0280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73757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內容版面配置區 5">
            <a:extLst>
              <a:ext uri="{FF2B5EF4-FFF2-40B4-BE49-F238E27FC236}">
                <a16:creationId xmlns:a16="http://schemas.microsoft.com/office/drawing/2014/main" id="{6C2CA83A-42AB-45EF-B9BA-D9D69361DF8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76961" y="1924050"/>
          <a:ext cx="7213597" cy="2498936"/>
        </p:xfrm>
        <a:graphic>
          <a:graphicData uri="http://schemas.openxmlformats.org/drawingml/2006/table">
            <a:tbl>
              <a:tblPr/>
              <a:tblGrid>
                <a:gridCol w="1285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68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68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68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68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468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468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681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88117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100" b="1" i="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142" marR="7142" marT="71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1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國文</a:t>
                      </a:r>
                    </a:p>
                  </a:txBody>
                  <a:tcPr marL="7142" marR="7142" marT="71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1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英文</a:t>
                      </a:r>
                    </a:p>
                  </a:txBody>
                  <a:tcPr marL="7142" marR="7142" marT="71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1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數學</a:t>
                      </a:r>
                    </a:p>
                  </a:txBody>
                  <a:tcPr marL="7142" marR="7142" marT="71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1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社會</a:t>
                      </a:r>
                    </a:p>
                  </a:txBody>
                  <a:tcPr marL="7142" marR="7142" marT="71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1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自然</a:t>
                      </a:r>
                    </a:p>
                  </a:txBody>
                  <a:tcPr marL="7142" marR="7142" marT="71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1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寫作</a:t>
                      </a:r>
                    </a:p>
                  </a:txBody>
                  <a:tcPr marL="7142" marR="7142" marT="71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100" b="1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總級分</a:t>
                      </a:r>
                    </a:p>
                  </a:txBody>
                  <a:tcPr marL="7142" marR="7142" marT="71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887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1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國中會考</a:t>
                      </a:r>
                    </a:p>
                  </a:txBody>
                  <a:tcPr marL="7142" marR="7142" marT="71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B++</a:t>
                      </a:r>
                    </a:p>
                  </a:txBody>
                  <a:tcPr marL="7142" marR="7142" marT="71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</a:p>
                  </a:txBody>
                  <a:tcPr marL="7142" marR="7142" marT="71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</a:p>
                  </a:txBody>
                  <a:tcPr marL="7142" marR="7142" marT="71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A+</a:t>
                      </a:r>
                    </a:p>
                  </a:txBody>
                  <a:tcPr marL="7142" marR="7142" marT="71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</a:p>
                  </a:txBody>
                  <a:tcPr marL="7142" marR="7142" marT="71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7142" marR="7142" marT="71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25.8</a:t>
                      </a:r>
                    </a:p>
                  </a:txBody>
                  <a:tcPr marL="7142" marR="7142" marT="71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887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1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國中會考</a:t>
                      </a:r>
                    </a:p>
                  </a:txBody>
                  <a:tcPr marL="7142" marR="7142" marT="71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B++</a:t>
                      </a:r>
                    </a:p>
                  </a:txBody>
                  <a:tcPr marL="7142" marR="7142" marT="71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</a:p>
                  </a:txBody>
                  <a:tcPr marL="7142" marR="7142" marT="71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</a:p>
                  </a:txBody>
                  <a:tcPr marL="7142" marR="7142" marT="71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</a:p>
                  </a:txBody>
                  <a:tcPr marL="7142" marR="7142" marT="71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</a:p>
                  </a:txBody>
                  <a:tcPr marL="7142" marR="7142" marT="71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7142" marR="7142" marT="71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24.8</a:t>
                      </a:r>
                    </a:p>
                  </a:txBody>
                  <a:tcPr marL="7142" marR="7142" marT="71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1464873"/>
                  </a:ext>
                </a:extLst>
              </a:tr>
            </a:tbl>
          </a:graphicData>
        </a:graphic>
      </p:graphicFrame>
      <p:sp>
        <p:nvSpPr>
          <p:cNvPr id="76840" name="投影片編號版面配置區 3">
            <a:extLst>
              <a:ext uri="{FF2B5EF4-FFF2-40B4-BE49-F238E27FC236}">
                <a16:creationId xmlns:a16="http://schemas.microsoft.com/office/drawing/2014/main" id="{C4DD3A43-BFF6-48F7-9CF4-68A98F19DAF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114300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5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557213" indent="-214313">
              <a:spcBef>
                <a:spcPts val="900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 marL="857250" indent="-171450">
              <a:spcBef>
                <a:spcPts val="6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 marL="1200150" indent="-171450">
              <a:spcBef>
                <a:spcPts val="450"/>
              </a:spcBef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 marL="1543050" indent="-171450">
              <a:spcBef>
                <a:spcPts val="450"/>
              </a:spcBef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 marL="1885950" indent="-17145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6pPr>
            <a:lvl7pPr marL="2228850" indent="-17145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7pPr>
            <a:lvl8pPr marL="2571750" indent="-17145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8pPr>
            <a:lvl9pPr marL="2914650" indent="-17145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fld id="{6C3C65B1-B591-43E8-815F-348AE334C015}" type="slidenum">
              <a:rPr lang="en-US" altLang="zh-TW" sz="750">
                <a:solidFill>
                  <a:srgbClr val="9A5315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pPr defTabSz="685800">
                <a:spcBef>
                  <a:spcPct val="0"/>
                </a:spcBef>
                <a:buNone/>
              </a:pPr>
              <a:t>37</a:t>
            </a:fld>
            <a:endParaRPr lang="zh-TW" altLang="en-US" sz="750">
              <a:solidFill>
                <a:srgbClr val="9A5315"/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76841" name="標題 1">
            <a:extLst>
              <a:ext uri="{FF2B5EF4-FFF2-40B4-BE49-F238E27FC236}">
                <a16:creationId xmlns:a16="http://schemas.microsoft.com/office/drawing/2014/main" id="{5E57285B-881B-4C09-95B2-F23041F3A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9547" y="519113"/>
            <a:ext cx="6370188" cy="9144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altLang="en-US" sz="3200" b="1" dirty="0" err="1">
                <a:solidFill>
                  <a:srgbClr val="0E18D8"/>
                </a:solidFill>
                <a:latin typeface="文鼎超顏楷" pitchFamily="65" charset="-120"/>
                <a:ea typeface="文鼎超顏楷" pitchFamily="65" charset="-120"/>
              </a:rPr>
              <a:t>下列兩個會考</a:t>
            </a:r>
            <a:r>
              <a:rPr lang="zh-TW" altLang="en-US" sz="3200" b="1" dirty="0">
                <a:solidFill>
                  <a:srgbClr val="0E18D8"/>
                </a:solidFill>
                <a:latin typeface="文鼎超顏楷" pitchFamily="65" charset="-120"/>
                <a:ea typeface="文鼎超顏楷" pitchFamily="65" charset="-120"/>
              </a:rPr>
              <a:t>總</a:t>
            </a:r>
            <a:r>
              <a:rPr altLang="en-US" sz="3200" b="1" dirty="0" err="1">
                <a:solidFill>
                  <a:srgbClr val="0E18D8"/>
                </a:solidFill>
                <a:latin typeface="文鼎超顏楷" pitchFamily="65" charset="-120"/>
                <a:ea typeface="文鼎超顏楷" pitchFamily="65" charset="-120"/>
              </a:rPr>
              <a:t>積點</a:t>
            </a:r>
            <a:r>
              <a:rPr altLang="en-US" sz="3200" b="1" dirty="0">
                <a:solidFill>
                  <a:srgbClr val="0E18D8"/>
                </a:solidFill>
                <a:latin typeface="文鼎超顏楷" pitchFamily="65" charset="-120"/>
                <a:ea typeface="文鼎超顏楷" pitchFamily="65" charset="-120"/>
              </a:rPr>
              <a:t>，</a:t>
            </a:r>
            <a:br>
              <a:rPr lang="en-US" altLang="zh-TW" sz="3200" b="1" dirty="0">
                <a:solidFill>
                  <a:srgbClr val="0E18D8"/>
                </a:solidFill>
                <a:latin typeface="文鼎超顏楷" pitchFamily="65" charset="-120"/>
                <a:ea typeface="文鼎超顏楷" pitchFamily="65" charset="-120"/>
              </a:rPr>
            </a:br>
            <a:r>
              <a:rPr altLang="en-US" sz="3200" b="1" dirty="0">
                <a:solidFill>
                  <a:srgbClr val="0E18D8"/>
                </a:solidFill>
                <a:latin typeface="文鼎超顏楷" pitchFamily="65" charset="-120"/>
                <a:ea typeface="文鼎超顏楷" pitchFamily="65" charset="-120"/>
              </a:rPr>
              <a:t>  </a:t>
            </a:r>
            <a:r>
              <a:rPr altLang="en-US" sz="3200" b="1" dirty="0" err="1">
                <a:solidFill>
                  <a:srgbClr val="0E18D8"/>
                </a:solidFill>
                <a:latin typeface="文鼎超顏楷" pitchFamily="65" charset="-120"/>
                <a:ea typeface="文鼎超顏楷" pitchFamily="65" charset="-120"/>
              </a:rPr>
              <a:t>您會選擇哪一所高中</a:t>
            </a:r>
            <a:r>
              <a:rPr altLang="en-US" sz="3200" b="1" dirty="0">
                <a:solidFill>
                  <a:srgbClr val="0E18D8"/>
                </a:solidFill>
                <a:latin typeface="文鼎超顏楷" pitchFamily="65" charset="-120"/>
                <a:ea typeface="文鼎超顏楷" pitchFamily="65" charset="-120"/>
              </a:rPr>
              <a:t>？</a:t>
            </a:r>
            <a:r>
              <a:rPr lang="en-US" altLang="zh-TW" sz="3200" b="1" dirty="0">
                <a:solidFill>
                  <a:srgbClr val="0E18D8"/>
                </a:solidFill>
                <a:latin typeface="文鼎超顏楷" pitchFamily="65" charset="-120"/>
                <a:ea typeface="文鼎超顏楷" pitchFamily="65" charset="-120"/>
              </a:rPr>
              <a:t>?</a:t>
            </a:r>
            <a:endParaRPr altLang="en-US" sz="3200" b="1" dirty="0">
              <a:solidFill>
                <a:srgbClr val="0E18D8"/>
              </a:solidFill>
              <a:latin typeface="文鼎超顏楷" pitchFamily="65" charset="-120"/>
              <a:ea typeface="文鼎超顏楷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768145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內容版面配置區 5">
            <a:extLst>
              <a:ext uri="{FF2B5EF4-FFF2-40B4-BE49-F238E27FC236}">
                <a16:creationId xmlns:a16="http://schemas.microsoft.com/office/drawing/2014/main" id="{957DD9C4-CDB9-42AC-A080-F3F3C19F76E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31481" y="66763"/>
          <a:ext cx="8346759" cy="4976829"/>
        </p:xfrm>
        <a:graphic>
          <a:graphicData uri="http://schemas.openxmlformats.org/drawingml/2006/table">
            <a:tbl>
              <a:tblPr/>
              <a:tblGrid>
                <a:gridCol w="11584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88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707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會考基點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學校名稱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34-36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建中、北一女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7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32-34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師大附中、中山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7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32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成功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7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30-32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松山、大同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7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30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政大附中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7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28-30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板中、中崙、麗山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7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28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大直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7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26-28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海山、成淵、和平、內湖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300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24-26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中和、北大、永平、西松、景美、中正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300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24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明倫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354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FF0000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22-24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南湖、新莊、新店、百齡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354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FF0000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22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陽明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354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FF0000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20-22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永春、新北、丹鳳、錦和、南港、華江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354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20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萬芳、大理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354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18-20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大安、三民、光復、華僑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354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18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士商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354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16-18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育成、安樂、清水、三重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354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16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安康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354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14-16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秀峰、樹林、林口、竹圍、復興、松山工農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354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14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松山家商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3981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E18D8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12-14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i="0" u="none" strike="noStrike" dirty="0">
                          <a:solidFill>
                            <a:srgbClr val="0E18D8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明德、石碇、新北高工、內湖高工、木柵高工、港工、鶯歌工商、樟樹實中、台灣戲曲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8354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12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暖暖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8354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10-12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基女、基隆商工、金山、雙溪、瑞工、基隆中山、基隆海事、基隆高中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8354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10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八斗高中</a:t>
                      </a:r>
                    </a:p>
                  </a:txBody>
                  <a:tcPr marL="4524" marR="4524" marT="4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26289"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524" marR="4524" marT="4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參考翔鶴數學  學校排序僅供參考</a:t>
                      </a:r>
                    </a:p>
                  </a:txBody>
                  <a:tcPr marL="4524" marR="4524" marT="4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  <p:sp>
        <p:nvSpPr>
          <p:cNvPr id="77908" name="投影片編號版面配置區 3">
            <a:extLst>
              <a:ext uri="{FF2B5EF4-FFF2-40B4-BE49-F238E27FC236}">
                <a16:creationId xmlns:a16="http://schemas.microsoft.com/office/drawing/2014/main" id="{738293F3-A0A2-4D88-AB90-A36162607D5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114300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5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557213" indent="-214313">
              <a:spcBef>
                <a:spcPts val="900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 marL="857250" indent="-171450">
              <a:spcBef>
                <a:spcPts val="6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 marL="1200150" indent="-171450">
              <a:spcBef>
                <a:spcPts val="450"/>
              </a:spcBef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 marL="1543050" indent="-171450">
              <a:spcBef>
                <a:spcPts val="450"/>
              </a:spcBef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 marL="1885950" indent="-17145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6pPr>
            <a:lvl7pPr marL="2228850" indent="-17145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7pPr>
            <a:lvl8pPr marL="2571750" indent="-17145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8pPr>
            <a:lvl9pPr marL="2914650" indent="-17145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fld id="{38E64482-05E0-41B8-9DFE-DEB0ACBCE5D9}" type="slidenum">
              <a:rPr lang="en-US" altLang="zh-TW" sz="750">
                <a:solidFill>
                  <a:srgbClr val="9A5315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pPr defTabSz="685800">
                <a:spcBef>
                  <a:spcPct val="0"/>
                </a:spcBef>
                <a:buNone/>
              </a:pPr>
              <a:t>38</a:t>
            </a:fld>
            <a:endParaRPr lang="zh-TW" altLang="en-US" sz="750">
              <a:solidFill>
                <a:srgbClr val="9A5315"/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graphicFrame>
        <p:nvGraphicFramePr>
          <p:cNvPr id="5" name="內容版面配置區 5">
            <a:extLst>
              <a:ext uri="{FF2B5EF4-FFF2-40B4-BE49-F238E27FC236}">
                <a16:creationId xmlns:a16="http://schemas.microsoft.com/office/drawing/2014/main" id="{70518F31-D618-4F78-850B-3AF1D7FCC019}"/>
              </a:ext>
            </a:extLst>
          </p:cNvPr>
          <p:cNvGraphicFramePr>
            <a:graphicFrameLocks/>
          </p:cNvGraphicFramePr>
          <p:nvPr/>
        </p:nvGraphicFramePr>
        <p:xfrm>
          <a:off x="3840481" y="292945"/>
          <a:ext cx="4872040" cy="1298787"/>
        </p:xfrm>
        <a:graphic>
          <a:graphicData uri="http://schemas.openxmlformats.org/drawingml/2006/table">
            <a:tbl>
              <a:tblPr/>
              <a:tblGrid>
                <a:gridCol w="1002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5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41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02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44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38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0964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6460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0000FF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　</a:t>
                      </a:r>
                    </a:p>
                  </a:txBody>
                  <a:tcPr marL="7142" marR="7142" marT="70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國文</a:t>
                      </a:r>
                    </a:p>
                  </a:txBody>
                  <a:tcPr marL="7142" marR="7142" marT="70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英文</a:t>
                      </a:r>
                    </a:p>
                  </a:txBody>
                  <a:tcPr marL="7142" marR="7142" marT="70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數學</a:t>
                      </a:r>
                    </a:p>
                  </a:txBody>
                  <a:tcPr marL="7142" marR="7142" marT="70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社會</a:t>
                      </a:r>
                    </a:p>
                  </a:txBody>
                  <a:tcPr marL="7142" marR="7142" marT="70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自然</a:t>
                      </a:r>
                    </a:p>
                  </a:txBody>
                  <a:tcPr marL="7142" marR="7142" marT="70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寫作</a:t>
                      </a:r>
                    </a:p>
                  </a:txBody>
                  <a:tcPr marL="7142" marR="7142" marT="70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0000FF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總級分</a:t>
                      </a:r>
                    </a:p>
                  </a:txBody>
                  <a:tcPr marL="7142" marR="7142" marT="70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707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0000FF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國中會考</a:t>
                      </a:r>
                    </a:p>
                  </a:txBody>
                  <a:tcPr marL="7142" marR="7142" marT="70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dirty="0">
                          <a:solidFill>
                            <a:srgbClr val="0000FF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B++</a:t>
                      </a:r>
                    </a:p>
                  </a:txBody>
                  <a:tcPr marL="7142" marR="7142" marT="70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dirty="0">
                          <a:solidFill>
                            <a:srgbClr val="0000FF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A</a:t>
                      </a:r>
                    </a:p>
                  </a:txBody>
                  <a:tcPr marL="7142" marR="7142" marT="70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dirty="0">
                          <a:solidFill>
                            <a:srgbClr val="0000FF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A</a:t>
                      </a:r>
                    </a:p>
                  </a:txBody>
                  <a:tcPr marL="7142" marR="7142" marT="70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dirty="0">
                          <a:solidFill>
                            <a:srgbClr val="0000FF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A+</a:t>
                      </a:r>
                    </a:p>
                  </a:txBody>
                  <a:tcPr marL="7142" marR="7142" marT="70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dirty="0">
                          <a:solidFill>
                            <a:srgbClr val="0000FF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A</a:t>
                      </a:r>
                    </a:p>
                  </a:txBody>
                  <a:tcPr marL="7142" marR="7142" marT="70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1" i="0" u="none" strike="noStrike" dirty="0">
                          <a:solidFill>
                            <a:srgbClr val="0000FF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5</a:t>
                      </a:r>
                    </a:p>
                  </a:txBody>
                  <a:tcPr marL="7142" marR="7142" marT="70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100" b="1" i="0" u="none" strike="noStrike" dirty="0">
                          <a:solidFill>
                            <a:srgbClr val="0000FF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25.8</a:t>
                      </a:r>
                    </a:p>
                  </a:txBody>
                  <a:tcPr marL="7142" marR="7142" marT="70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710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國中會考</a:t>
                      </a:r>
                    </a:p>
                  </a:txBody>
                  <a:tcPr marL="7142" marR="7142" marT="71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dirty="0">
                          <a:solidFill>
                            <a:srgbClr val="C0000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B++</a:t>
                      </a:r>
                    </a:p>
                  </a:txBody>
                  <a:tcPr marL="7142" marR="7142" marT="71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A</a:t>
                      </a:r>
                    </a:p>
                  </a:txBody>
                  <a:tcPr marL="7142" marR="7142" marT="71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A</a:t>
                      </a:r>
                    </a:p>
                  </a:txBody>
                  <a:tcPr marL="7142" marR="7142" marT="71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A</a:t>
                      </a:r>
                    </a:p>
                  </a:txBody>
                  <a:tcPr marL="7142" marR="7142" marT="71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A</a:t>
                      </a:r>
                    </a:p>
                  </a:txBody>
                  <a:tcPr marL="7142" marR="7142" marT="71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5</a:t>
                      </a:r>
                    </a:p>
                  </a:txBody>
                  <a:tcPr marL="7142" marR="7142" marT="71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100" b="1" i="0" u="none" strike="noStrike" dirty="0">
                          <a:solidFill>
                            <a:srgbClr val="C00000"/>
                          </a:solidFill>
                          <a:effectLst/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24.8</a:t>
                      </a:r>
                    </a:p>
                  </a:txBody>
                  <a:tcPr marL="7142" marR="7142" marT="70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9852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54275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內容版面配置區 5">
            <a:extLst>
              <a:ext uri="{FF2B5EF4-FFF2-40B4-BE49-F238E27FC236}">
                <a16:creationId xmlns:a16="http://schemas.microsoft.com/office/drawing/2014/main" id="{714CEFD2-DFD6-4460-BDEA-4A7031F9FDD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8613" y="573881"/>
          <a:ext cx="7250836" cy="2862263"/>
        </p:xfrm>
        <a:graphic>
          <a:graphicData uri="http://schemas.openxmlformats.org/drawingml/2006/table">
            <a:tbl>
              <a:tblPr/>
              <a:tblGrid>
                <a:gridCol w="8196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27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40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27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18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698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3515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100" b="1" i="0" u="none" strike="noStrike" dirty="0">
                          <a:solidFill>
                            <a:srgbClr val="0000FF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　</a:t>
                      </a:r>
                    </a:p>
                  </a:txBody>
                  <a:tcPr marL="7142" marR="7142" marT="71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100" b="1" i="0" u="none" strike="noStrike" dirty="0">
                          <a:solidFill>
                            <a:srgbClr val="0000FF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國中會考積點</a:t>
                      </a:r>
                    </a:p>
                  </a:txBody>
                  <a:tcPr marL="7142" marR="7142" marT="71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100" b="1" i="0" u="none" strike="noStrike" dirty="0">
                          <a:solidFill>
                            <a:srgbClr val="0000FF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大學學測級分</a:t>
                      </a:r>
                    </a:p>
                  </a:txBody>
                  <a:tcPr marL="7142" marR="7142" marT="71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100" b="1" i="0" u="none" strike="noStrike" dirty="0">
                          <a:solidFill>
                            <a:srgbClr val="0000FF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在校</a:t>
                      </a:r>
                      <a:endParaRPr lang="en-US" altLang="zh-TW" sz="2100" b="1" i="0" u="none" strike="noStrike" dirty="0">
                        <a:solidFill>
                          <a:srgbClr val="0000FF"/>
                        </a:solidFill>
                        <a:effectLst/>
                        <a:latin typeface="文鼎超顏楷" panose="03000A09000000000000" pitchFamily="65" charset="-120"/>
                        <a:ea typeface="文鼎超顏楷" panose="03000A09000000000000" pitchFamily="65" charset="-120"/>
                      </a:endParaRPr>
                    </a:p>
                    <a:p>
                      <a:pPr algn="ctr" fontAlgn="ctr"/>
                      <a:r>
                        <a:rPr lang="zh-TW" altLang="en-US" sz="2100" b="1" i="0" u="none" strike="noStrike" dirty="0">
                          <a:solidFill>
                            <a:srgbClr val="0000FF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校排</a:t>
                      </a:r>
                      <a:r>
                        <a:rPr lang="en-US" altLang="zh-TW" sz="2100" b="1" i="0" u="none" strike="noStrike" dirty="0">
                          <a:solidFill>
                            <a:srgbClr val="0000FF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%</a:t>
                      </a:r>
                      <a:endParaRPr lang="zh-TW" altLang="en-US" sz="2100" b="1" i="0" u="none" strike="noStrike" dirty="0">
                        <a:solidFill>
                          <a:srgbClr val="0000FF"/>
                        </a:solidFill>
                        <a:effectLst/>
                        <a:latin typeface="文鼎超顏楷" panose="03000A09000000000000" pitchFamily="65" charset="-120"/>
                        <a:ea typeface="文鼎超顏楷" panose="03000A09000000000000" pitchFamily="65" charset="-120"/>
                      </a:endParaRPr>
                    </a:p>
                  </a:txBody>
                  <a:tcPr marL="7142" marR="7142" marT="71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100" b="1" i="0" u="none" strike="noStrike" dirty="0">
                          <a:solidFill>
                            <a:srgbClr val="0000FF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高中社團</a:t>
                      </a:r>
                    </a:p>
                  </a:txBody>
                  <a:tcPr marL="7142" marR="7142" marT="71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100" b="1" i="0" u="none" strike="noStrike" dirty="0">
                          <a:solidFill>
                            <a:srgbClr val="0000FF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大學繁星</a:t>
                      </a:r>
                    </a:p>
                  </a:txBody>
                  <a:tcPr marL="7142" marR="7142" marT="71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19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學生</a:t>
                      </a:r>
                      <a:r>
                        <a:rPr lang="en-US" altLang="zh-TW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1</a:t>
                      </a:r>
                      <a:endParaRPr lang="zh-TW" altLang="en-US" sz="2100" b="1" i="0" u="none" strike="noStrike" dirty="0">
                        <a:solidFill>
                          <a:srgbClr val="FF0000"/>
                        </a:solidFill>
                        <a:effectLst/>
                        <a:latin typeface="文鼎超顏楷" panose="03000A09000000000000" pitchFamily="65" charset="-120"/>
                        <a:ea typeface="文鼎超顏楷" panose="03000A09000000000000" pitchFamily="65" charset="-120"/>
                      </a:endParaRPr>
                    </a:p>
                  </a:txBody>
                  <a:tcPr marL="7142" marR="7142" marT="71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25.8</a:t>
                      </a:r>
                      <a:endParaRPr lang="en-US" sz="2100" b="1" i="0" u="none" strike="noStrike" dirty="0">
                        <a:solidFill>
                          <a:srgbClr val="FF0000"/>
                        </a:solidFill>
                        <a:effectLst/>
                        <a:latin typeface="文鼎超顏楷" panose="03000A09000000000000" pitchFamily="65" charset="-120"/>
                        <a:ea typeface="文鼎超顏楷" panose="03000A09000000000000" pitchFamily="65" charset="-120"/>
                      </a:endParaRPr>
                    </a:p>
                  </a:txBody>
                  <a:tcPr marL="7142" marR="7142" marT="71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68/5</a:t>
                      </a:r>
                      <a:r>
                        <a:rPr lang="zh-TW" altLang="en-US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科</a:t>
                      </a:r>
                      <a:endParaRPr lang="en-US" sz="2100" b="1" i="0" u="none" strike="noStrike" dirty="0">
                        <a:solidFill>
                          <a:srgbClr val="FF0000"/>
                        </a:solidFill>
                        <a:effectLst/>
                        <a:latin typeface="文鼎超顏楷" panose="03000A09000000000000" pitchFamily="65" charset="-120"/>
                        <a:ea typeface="文鼎超顏楷" panose="03000A09000000000000" pitchFamily="65" charset="-120"/>
                      </a:endParaRPr>
                    </a:p>
                  </a:txBody>
                  <a:tcPr marL="7142" marR="7142" marT="71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1%</a:t>
                      </a:r>
                      <a:endParaRPr lang="en-US" sz="2100" b="1" i="0" u="none" strike="noStrike" dirty="0">
                        <a:solidFill>
                          <a:srgbClr val="FF0000"/>
                        </a:solidFill>
                        <a:effectLst/>
                        <a:latin typeface="文鼎超顏楷" panose="03000A09000000000000" pitchFamily="65" charset="-120"/>
                        <a:ea typeface="文鼎超顏楷" panose="03000A09000000000000" pitchFamily="65" charset="-120"/>
                      </a:endParaRPr>
                    </a:p>
                  </a:txBody>
                  <a:tcPr marL="7142" marR="7142" marT="71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魔術社社長</a:t>
                      </a:r>
                      <a:endParaRPr lang="en-US" sz="2100" b="1" i="0" u="none" strike="noStrike" dirty="0">
                        <a:solidFill>
                          <a:srgbClr val="FF0000"/>
                        </a:solidFill>
                        <a:effectLst/>
                        <a:latin typeface="文鼎超顏楷" panose="03000A09000000000000" pitchFamily="65" charset="-120"/>
                        <a:ea typeface="文鼎超顏楷" panose="03000A09000000000000" pitchFamily="65" charset="-120"/>
                      </a:endParaRPr>
                    </a:p>
                  </a:txBody>
                  <a:tcPr marL="7142" marR="7142" marT="71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100" b="1" dirty="0">
                          <a:solidFill>
                            <a:srgbClr val="FF0000"/>
                          </a:solidFill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台北醫學大學</a:t>
                      </a:r>
                      <a:endParaRPr kumimoji="0" lang="en-US" altLang="zh-TW" sz="2100" b="1" dirty="0">
                        <a:solidFill>
                          <a:srgbClr val="FF0000"/>
                        </a:solidFill>
                        <a:latin typeface="文鼎超顏楷" panose="03000A09000000000000" pitchFamily="65" charset="-120"/>
                        <a:ea typeface="文鼎超顏楷" panose="03000A09000000000000" pitchFamily="65" charset="-12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100" b="1" dirty="0">
                          <a:solidFill>
                            <a:srgbClr val="FF0000"/>
                          </a:solidFill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藥學系</a:t>
                      </a:r>
                    </a:p>
                  </a:txBody>
                  <a:tcPr marL="7142" marR="7142" marT="71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515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100" b="1" i="0" u="none" strike="noStrike" dirty="0">
                          <a:solidFill>
                            <a:srgbClr val="0000FF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學生</a:t>
                      </a:r>
                      <a:r>
                        <a:rPr lang="en-US" altLang="zh-TW" sz="2100" b="1" i="0" u="none" strike="noStrike" dirty="0">
                          <a:solidFill>
                            <a:srgbClr val="0000FF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2</a:t>
                      </a:r>
                      <a:endParaRPr lang="zh-TW" altLang="en-US" sz="2100" b="1" i="0" u="none" strike="noStrike" dirty="0">
                        <a:solidFill>
                          <a:srgbClr val="0000FF"/>
                        </a:solidFill>
                        <a:effectLst/>
                        <a:latin typeface="文鼎超顏楷" panose="03000A09000000000000" pitchFamily="65" charset="-120"/>
                        <a:ea typeface="文鼎超顏楷" panose="03000A09000000000000" pitchFamily="65" charset="-120"/>
                      </a:endParaRPr>
                    </a:p>
                  </a:txBody>
                  <a:tcPr marL="7142" marR="7142" marT="71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100" b="1" i="0" u="none" strike="noStrike" dirty="0">
                          <a:solidFill>
                            <a:srgbClr val="0000FF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24.8</a:t>
                      </a:r>
                    </a:p>
                  </a:txBody>
                  <a:tcPr marL="7142" marR="7142" marT="71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100" b="1" i="0" u="none" strike="noStrike" dirty="0">
                          <a:solidFill>
                            <a:srgbClr val="0000FF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48/4</a:t>
                      </a:r>
                      <a:r>
                        <a:rPr lang="zh-TW" altLang="en-US" sz="2100" b="1" i="0" u="none" strike="noStrike" dirty="0">
                          <a:solidFill>
                            <a:srgbClr val="0000FF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科</a:t>
                      </a:r>
                      <a:endParaRPr lang="en-US" altLang="zh-TW" sz="2100" b="1" i="0" u="none" strike="noStrike" dirty="0">
                        <a:solidFill>
                          <a:srgbClr val="0000FF"/>
                        </a:solidFill>
                        <a:effectLst/>
                        <a:latin typeface="文鼎超顏楷" panose="03000A09000000000000" pitchFamily="65" charset="-120"/>
                        <a:ea typeface="文鼎超顏楷" panose="03000A09000000000000" pitchFamily="65" charset="-120"/>
                      </a:endParaRPr>
                    </a:p>
                  </a:txBody>
                  <a:tcPr marL="7142" marR="7142" marT="71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100" b="1" i="0" u="none" strike="noStrike" dirty="0">
                          <a:solidFill>
                            <a:srgbClr val="0000FF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3%</a:t>
                      </a:r>
                    </a:p>
                  </a:txBody>
                  <a:tcPr marL="7142" marR="7142" marT="71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100" b="1" i="0" u="none" strike="noStrike" dirty="0">
                          <a:solidFill>
                            <a:srgbClr val="0000FF"/>
                          </a:solidFill>
                          <a:effectLst/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動漫社幹部</a:t>
                      </a:r>
                      <a:endParaRPr lang="en-US" altLang="zh-TW" sz="2100" b="1" i="0" u="none" strike="noStrike" dirty="0">
                        <a:solidFill>
                          <a:srgbClr val="0000FF"/>
                        </a:solidFill>
                        <a:effectLst/>
                        <a:latin typeface="文鼎超顏楷" panose="03000A09000000000000" pitchFamily="65" charset="-120"/>
                        <a:ea typeface="文鼎超顏楷" panose="03000A09000000000000" pitchFamily="65" charset="-120"/>
                      </a:endParaRPr>
                    </a:p>
                  </a:txBody>
                  <a:tcPr marL="7142" marR="7142" marT="71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zh-TW" altLang="en-US" sz="2100" b="1" dirty="0">
                          <a:solidFill>
                            <a:srgbClr val="0E18D8"/>
                          </a:solidFill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國立中興大學</a:t>
                      </a:r>
                      <a:endParaRPr lang="en-US" altLang="zh-TW" sz="2100" b="1" dirty="0">
                        <a:solidFill>
                          <a:srgbClr val="0E18D8"/>
                        </a:solidFill>
                        <a:latin typeface="文鼎超顏楷" panose="03000A09000000000000" pitchFamily="65" charset="-120"/>
                        <a:ea typeface="文鼎超顏楷" panose="03000A09000000000000" pitchFamily="65" charset="-120"/>
                      </a:endParaRPr>
                    </a:p>
                    <a:p>
                      <a:pPr algn="l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zh-TW" altLang="en-US" sz="2100" b="1" dirty="0">
                          <a:solidFill>
                            <a:srgbClr val="0E18D8"/>
                          </a:solidFill>
                          <a:latin typeface="文鼎超顏楷" panose="03000A09000000000000" pitchFamily="65" charset="-120"/>
                          <a:ea typeface="文鼎超顏楷" panose="03000A09000000000000" pitchFamily="65" charset="-120"/>
                        </a:rPr>
                        <a:t>生物產業機電工程學系 </a:t>
                      </a:r>
                      <a:endParaRPr kumimoji="0" lang="zh-TW" altLang="en-US" sz="2100" b="1" dirty="0">
                        <a:solidFill>
                          <a:srgbClr val="0E18D8"/>
                        </a:solidFill>
                        <a:latin typeface="文鼎超顏楷" panose="03000A09000000000000" pitchFamily="65" charset="-120"/>
                        <a:ea typeface="文鼎超顏楷" panose="03000A09000000000000" pitchFamily="65" charset="-120"/>
                      </a:endParaRPr>
                    </a:p>
                  </a:txBody>
                  <a:tcPr marL="7142" marR="7142" marT="71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8880" name="投影片編號版面配置區 3">
            <a:extLst>
              <a:ext uri="{FF2B5EF4-FFF2-40B4-BE49-F238E27FC236}">
                <a16:creationId xmlns:a16="http://schemas.microsoft.com/office/drawing/2014/main" id="{7AC90DC1-B49F-49B0-AB83-A8E4A24FC67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114300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5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557213" indent="-214313">
              <a:spcBef>
                <a:spcPts val="900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 marL="857250" indent="-171450">
              <a:spcBef>
                <a:spcPts val="6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 marL="1200150" indent="-171450">
              <a:spcBef>
                <a:spcPts val="450"/>
              </a:spcBef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 marL="1543050" indent="-171450">
              <a:spcBef>
                <a:spcPts val="450"/>
              </a:spcBef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 marL="1885950" indent="-17145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6pPr>
            <a:lvl7pPr marL="2228850" indent="-17145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7pPr>
            <a:lvl8pPr marL="2571750" indent="-17145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8pPr>
            <a:lvl9pPr marL="2914650" indent="-17145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fld id="{03E2147D-3AFC-4EA5-8876-CD42EF97E21B}" type="slidenum">
              <a:rPr lang="en-US" altLang="zh-TW" sz="750">
                <a:solidFill>
                  <a:srgbClr val="9A5315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pPr defTabSz="685800">
                <a:spcBef>
                  <a:spcPct val="0"/>
                </a:spcBef>
                <a:buNone/>
              </a:pPr>
              <a:t>39</a:t>
            </a:fld>
            <a:endParaRPr lang="zh-TW" altLang="en-US" sz="750">
              <a:solidFill>
                <a:srgbClr val="9A5315"/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78881" name="標題 1">
            <a:extLst>
              <a:ext uri="{FF2B5EF4-FFF2-40B4-BE49-F238E27FC236}">
                <a16:creationId xmlns:a16="http://schemas.microsoft.com/office/drawing/2014/main" id="{5F0598AE-A088-4B04-9BA1-5FE309B66FBC}"/>
              </a:ext>
            </a:extLst>
          </p:cNvPr>
          <p:cNvSpPr txBox="1">
            <a:spLocks/>
          </p:cNvSpPr>
          <p:nvPr/>
        </p:nvSpPr>
        <p:spPr bwMode="auto">
          <a:xfrm>
            <a:off x="1385887" y="3975497"/>
            <a:ext cx="6397229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ts val="18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739775" indent="-282575">
              <a:spcBef>
                <a:spcPts val="12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 marL="1143000" indent="-228600">
              <a:spcBef>
                <a:spcPts val="8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 marL="1600200" indent="-228600">
              <a:spcBef>
                <a:spcPts val="6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 marL="2057400" indent="-228600">
              <a:spcBef>
                <a:spcPts val="6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9pPr>
          </a:lstStyle>
          <a:p>
            <a:pPr defTabSz="685800">
              <a:lnSpc>
                <a:spcPts val="3750"/>
              </a:lnSpc>
              <a:spcBef>
                <a:spcPct val="0"/>
              </a:spcBef>
              <a:buNone/>
            </a:pPr>
            <a:r>
              <a:rPr lang="en-US" altLang="zh-TW" b="1" dirty="0">
                <a:solidFill>
                  <a:srgbClr val="002060"/>
                </a:solidFill>
                <a:latin typeface="文鼎超顏楷" pitchFamily="65" charset="-120"/>
                <a:ea typeface="文鼎超顏楷" pitchFamily="65" charset="-120"/>
              </a:rPr>
              <a:t>0630</a:t>
            </a:r>
            <a:r>
              <a:rPr lang="zh-TW" altLang="en-US" b="1" dirty="0">
                <a:solidFill>
                  <a:srgbClr val="002060"/>
                </a:solidFill>
                <a:latin typeface="文鼎超顏楷" pitchFamily="65" charset="-120"/>
                <a:ea typeface="文鼎超顏楷" pitchFamily="65" charset="-120"/>
              </a:rPr>
              <a:t>起床                         </a:t>
            </a:r>
            <a:r>
              <a:rPr lang="en-US" altLang="zh-TW" b="1" dirty="0">
                <a:solidFill>
                  <a:srgbClr val="002060"/>
                </a:solidFill>
                <a:latin typeface="文鼎超顏楷" pitchFamily="65" charset="-120"/>
                <a:ea typeface="文鼎超顏楷" pitchFamily="65" charset="-120"/>
              </a:rPr>
              <a:t>1700</a:t>
            </a:r>
            <a:r>
              <a:rPr lang="zh-TW" altLang="en-US" b="1" dirty="0">
                <a:solidFill>
                  <a:srgbClr val="002060"/>
                </a:solidFill>
                <a:latin typeface="文鼎超顏楷" pitchFamily="65" charset="-120"/>
                <a:ea typeface="文鼎超顏楷" pitchFamily="65" charset="-120"/>
              </a:rPr>
              <a:t>學校社團、運動</a:t>
            </a:r>
            <a:endParaRPr lang="en-US" altLang="zh-TW" b="1" dirty="0">
              <a:solidFill>
                <a:srgbClr val="002060"/>
              </a:solidFill>
              <a:latin typeface="文鼎超顏楷" pitchFamily="65" charset="-120"/>
              <a:ea typeface="文鼎超顏楷" pitchFamily="65" charset="-120"/>
            </a:endParaRPr>
          </a:p>
          <a:p>
            <a:pPr defTabSz="685800">
              <a:lnSpc>
                <a:spcPts val="3750"/>
              </a:lnSpc>
              <a:spcBef>
                <a:spcPct val="0"/>
              </a:spcBef>
              <a:buNone/>
            </a:pPr>
            <a:r>
              <a:rPr lang="en-US" altLang="zh-TW" b="1" dirty="0">
                <a:solidFill>
                  <a:srgbClr val="002060"/>
                </a:solidFill>
                <a:latin typeface="文鼎超顏楷" pitchFamily="65" charset="-120"/>
                <a:ea typeface="文鼎超顏楷" pitchFamily="65" charset="-120"/>
              </a:rPr>
              <a:t>1800</a:t>
            </a:r>
            <a:r>
              <a:rPr lang="zh-TW" altLang="en-US" b="1" dirty="0">
                <a:solidFill>
                  <a:srgbClr val="002060"/>
                </a:solidFill>
                <a:latin typeface="文鼎超顏楷" pitchFamily="65" charset="-120"/>
                <a:ea typeface="文鼎超顏楷" pitchFamily="65" charset="-120"/>
              </a:rPr>
              <a:t>學校晚間自主學習  </a:t>
            </a:r>
            <a:r>
              <a:rPr lang="en-US" altLang="zh-TW" b="1" dirty="0">
                <a:solidFill>
                  <a:srgbClr val="002060"/>
                </a:solidFill>
                <a:latin typeface="文鼎超顏楷" pitchFamily="65" charset="-120"/>
                <a:ea typeface="文鼎超顏楷" pitchFamily="65" charset="-120"/>
              </a:rPr>
              <a:t>2130</a:t>
            </a:r>
            <a:r>
              <a:rPr lang="zh-TW" altLang="en-US" b="1" dirty="0">
                <a:solidFill>
                  <a:srgbClr val="002060"/>
                </a:solidFill>
                <a:latin typeface="文鼎超顏楷" pitchFamily="65" charset="-120"/>
                <a:ea typeface="文鼎超顏楷" pitchFamily="65" charset="-120"/>
              </a:rPr>
              <a:t>返家 </a:t>
            </a:r>
            <a:br>
              <a:rPr lang="zh-TW" altLang="en-US" b="1" dirty="0">
                <a:solidFill>
                  <a:srgbClr val="002060"/>
                </a:solidFill>
                <a:latin typeface="文鼎超顏楷" pitchFamily="65" charset="-120"/>
                <a:ea typeface="文鼎超顏楷" pitchFamily="65" charset="-120"/>
              </a:rPr>
            </a:br>
            <a:r>
              <a:rPr lang="en-US" altLang="zh-TW" b="1" dirty="0">
                <a:solidFill>
                  <a:srgbClr val="002060"/>
                </a:solidFill>
                <a:latin typeface="文鼎超顏楷" pitchFamily="65" charset="-120"/>
                <a:ea typeface="文鼎超顏楷" pitchFamily="65" charset="-120"/>
              </a:rPr>
              <a:t>2330</a:t>
            </a:r>
            <a:r>
              <a:rPr lang="zh-TW" altLang="en-US" b="1" dirty="0">
                <a:solidFill>
                  <a:srgbClr val="002060"/>
                </a:solidFill>
                <a:latin typeface="文鼎超顏楷" pitchFamily="65" charset="-120"/>
                <a:ea typeface="文鼎超顏楷" pitchFamily="65" charset="-120"/>
              </a:rPr>
              <a:t>就寢         </a:t>
            </a:r>
            <a:endParaRPr lang="zh-TW" altLang="en-US" sz="2700" b="1" dirty="0">
              <a:solidFill>
                <a:srgbClr val="002060"/>
              </a:solidFill>
              <a:latin typeface="文鼎超顏楷" pitchFamily="65" charset="-120"/>
              <a:ea typeface="文鼎超顏楷" pitchFamily="65" charset="-120"/>
            </a:endParaRPr>
          </a:p>
        </p:txBody>
      </p:sp>
      <p:sp>
        <p:nvSpPr>
          <p:cNvPr id="78882" name="標題 1">
            <a:extLst>
              <a:ext uri="{FF2B5EF4-FFF2-40B4-BE49-F238E27FC236}">
                <a16:creationId xmlns:a16="http://schemas.microsoft.com/office/drawing/2014/main" id="{C5D3EE41-8CA4-4D8A-964A-086ABFFB68E9}"/>
              </a:ext>
            </a:extLst>
          </p:cNvPr>
          <p:cNvSpPr txBox="1">
            <a:spLocks/>
          </p:cNvSpPr>
          <p:nvPr/>
        </p:nvSpPr>
        <p:spPr bwMode="auto">
          <a:xfrm>
            <a:off x="1469231" y="141686"/>
            <a:ext cx="5291138" cy="330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ts val="18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739775" indent="-282575">
              <a:spcBef>
                <a:spcPts val="12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 marL="1143000" indent="-228600">
              <a:spcBef>
                <a:spcPts val="8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 marL="1600200" indent="-228600">
              <a:spcBef>
                <a:spcPts val="6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 marL="2057400" indent="-228600">
              <a:spcBef>
                <a:spcPts val="6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zh-TW" sz="2700" b="1" dirty="0">
                <a:solidFill>
                  <a:srgbClr val="C00000"/>
                </a:solidFill>
                <a:latin typeface="文鼎超顏楷" pitchFamily="65" charset="-120"/>
                <a:ea typeface="文鼎超顏楷" pitchFamily="65" charset="-120"/>
              </a:rPr>
              <a:t>2</a:t>
            </a:r>
            <a:r>
              <a:rPr lang="zh-TW" altLang="en-US" sz="2700" b="1" dirty="0">
                <a:solidFill>
                  <a:srgbClr val="C00000"/>
                </a:solidFill>
                <a:latin typeface="文鼎超顏楷" pitchFamily="65" charset="-120"/>
                <a:ea typeface="文鼎超顏楷" pitchFamily="65" charset="-120"/>
              </a:rPr>
              <a:t>位都選擇明德高中實驗班</a:t>
            </a:r>
            <a:endParaRPr lang="en-US" altLang="zh-TW" sz="2700" b="1" dirty="0">
              <a:solidFill>
                <a:srgbClr val="0E18D8"/>
              </a:solidFill>
              <a:latin typeface="文鼎超顏楷" pitchFamily="65" charset="-120"/>
              <a:ea typeface="文鼎超顏楷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89378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419B803-2677-4DED-9AE2-ABE1DE193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" y="950807"/>
            <a:ext cx="8229600" cy="85725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zh-TW" altLang="zh-TW" sz="4000" b="1" dirty="0">
                <a:solidFill>
                  <a:srgbClr val="C00000"/>
                </a:solidFill>
              </a:rPr>
              <a:t>不會有</a:t>
            </a:r>
            <a:r>
              <a:rPr lang="en-US" altLang="zh-TW" sz="4000" b="1" dirty="0">
                <a:solidFill>
                  <a:srgbClr val="C00000"/>
                </a:solidFill>
              </a:rPr>
              <a:t>118</a:t>
            </a:r>
            <a:r>
              <a:rPr lang="zh-TW" altLang="zh-TW" sz="4000" b="1" dirty="0">
                <a:solidFill>
                  <a:srgbClr val="C00000"/>
                </a:solidFill>
              </a:rPr>
              <a:t>課綱！</a:t>
            </a:r>
            <a:br>
              <a:rPr lang="en-US" altLang="zh-TW" sz="4000" b="1" dirty="0">
                <a:solidFill>
                  <a:srgbClr val="C00000"/>
                </a:solidFill>
              </a:rPr>
            </a:br>
            <a:r>
              <a:rPr lang="zh-TW" altLang="zh-TW" sz="4000" b="1" dirty="0">
                <a:solidFill>
                  <a:srgbClr val="0000FF"/>
                </a:solidFill>
              </a:rPr>
              <a:t>教長：</a:t>
            </a:r>
            <a:r>
              <a:rPr lang="en-US" altLang="zh-TW" sz="4000" b="1" dirty="0">
                <a:solidFill>
                  <a:srgbClr val="0000FF"/>
                </a:solidFill>
              </a:rPr>
              <a:t>108</a:t>
            </a:r>
            <a:r>
              <a:rPr lang="zh-TW" altLang="zh-TW" sz="4000" b="1" dirty="0">
                <a:solidFill>
                  <a:srgbClr val="0000FF"/>
                </a:solidFill>
              </a:rPr>
              <a:t>課綱微調因應新科技發展</a:t>
            </a:r>
            <a:br>
              <a:rPr lang="zh-TW" altLang="zh-TW" dirty="0"/>
            </a:br>
            <a:endParaRPr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324B76E-BB7B-4E10-8307-BB664B3041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60" y="4476934"/>
            <a:ext cx="8168640" cy="618675"/>
          </a:xfrm>
        </p:spPr>
        <p:txBody>
          <a:bodyPr>
            <a:normAutofit/>
          </a:bodyPr>
          <a:lstStyle/>
          <a:p>
            <a:pPr marL="85725" indent="0" algn="ctr">
              <a:buNone/>
            </a:pPr>
            <a:r>
              <a:rPr lang="en-US" altLang="zh-TW" sz="2800" b="1" dirty="0">
                <a:solidFill>
                  <a:srgbClr val="002060"/>
                </a:solidFill>
              </a:rPr>
              <a:t>2024.07.16</a:t>
            </a:r>
            <a:r>
              <a:rPr lang="zh-TW" altLang="en-US" sz="2800" b="1" dirty="0">
                <a:solidFill>
                  <a:srgbClr val="002060"/>
                </a:solidFill>
              </a:rPr>
              <a:t>全國教育局處長會議</a:t>
            </a:r>
          </a:p>
        </p:txBody>
      </p:sp>
      <p:pic>
        <p:nvPicPr>
          <p:cNvPr id="1026" name="Picture 2" descr="教育部長鄭英耀（右）表示，不會有118課綱。（林志成攝）">
            <a:extLst>
              <a:ext uri="{FF2B5EF4-FFF2-40B4-BE49-F238E27FC236}">
                <a16:creationId xmlns:a16="http://schemas.microsoft.com/office/drawing/2014/main" id="{F6A99078-1901-4A92-BCF7-555947F20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749" y="1808057"/>
            <a:ext cx="3558502" cy="266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31936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6">
            <a:extLst>
              <a:ext uri="{FF2B5EF4-FFF2-40B4-BE49-F238E27FC236}">
                <a16:creationId xmlns:a16="http://schemas.microsoft.com/office/drawing/2014/main" id="{809C57FC-3AC1-45EE-92E3-DDB00BF515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3707" y="411958"/>
            <a:ext cx="6306054" cy="1640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18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742950" indent="-285750">
              <a:spcBef>
                <a:spcPts val="12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 marL="1143000" indent="-228600">
              <a:spcBef>
                <a:spcPts val="8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 marL="1600200" indent="-228600">
              <a:spcBef>
                <a:spcPts val="6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 marL="2057400" indent="-228600">
              <a:spcBef>
                <a:spcPts val="6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zh-TW" altLang="en-US" sz="3000" b="1" dirty="0">
                <a:solidFill>
                  <a:srgbClr val="000099"/>
                </a:solidFill>
                <a:latin typeface="標楷體" panose="03000509000000000000" pitchFamily="65" charset="-120"/>
              </a:rPr>
              <a:t>國中會考</a:t>
            </a:r>
            <a:r>
              <a:rPr lang="en-US" altLang="zh-TW" sz="3000" b="1" dirty="0">
                <a:solidFill>
                  <a:srgbClr val="C00000"/>
                </a:solidFill>
                <a:latin typeface="標楷體" panose="03000509000000000000" pitchFamily="65" charset="-120"/>
              </a:rPr>
              <a:t>15-20</a:t>
            </a:r>
            <a:r>
              <a:rPr lang="zh-TW" altLang="en-US" sz="3000" b="1" dirty="0">
                <a:solidFill>
                  <a:srgbClr val="C00000"/>
                </a:solidFill>
                <a:latin typeface="標楷體" panose="03000509000000000000" pitchFamily="65" charset="-120"/>
              </a:rPr>
              <a:t>分</a:t>
            </a:r>
            <a:r>
              <a:rPr lang="zh-TW" altLang="en-US" sz="3000" b="1" dirty="0">
                <a:solidFill>
                  <a:srgbClr val="000099"/>
                </a:solidFill>
                <a:latin typeface="標楷體" panose="03000509000000000000" pitchFamily="65" charset="-120"/>
              </a:rPr>
              <a:t>的同學，就近選讀社區高中，考取</a:t>
            </a:r>
            <a:r>
              <a:rPr lang="zh-TW" altLang="en-US" sz="3000" b="1" dirty="0">
                <a:solidFill>
                  <a:srgbClr val="C00000"/>
                </a:solidFill>
                <a:latin typeface="標楷體" panose="03000509000000000000" pitchFamily="65" charset="-120"/>
              </a:rPr>
              <a:t>國立大學</a:t>
            </a:r>
            <a:r>
              <a:rPr lang="zh-TW" altLang="en-US" sz="3000" b="1" dirty="0">
                <a:solidFill>
                  <a:srgbClr val="000099"/>
                </a:solidFill>
                <a:latin typeface="標楷體" panose="03000509000000000000" pitchFamily="65" charset="-120"/>
              </a:rPr>
              <a:t>的機會最大。</a:t>
            </a:r>
            <a:endParaRPr lang="en-US" altLang="zh-TW" sz="3000" b="1" dirty="0">
              <a:solidFill>
                <a:srgbClr val="000099"/>
              </a:solidFill>
              <a:latin typeface="標楷體" panose="03000509000000000000" pitchFamily="65" charset="-120"/>
            </a:endParaRPr>
          </a:p>
          <a:p>
            <a:pPr defTabSz="685800">
              <a:lnSpc>
                <a:spcPct val="150000"/>
              </a:lnSpc>
              <a:spcBef>
                <a:spcPct val="0"/>
              </a:spcBef>
              <a:buNone/>
            </a:pPr>
            <a:endParaRPr lang="zh-TW" altLang="en-US" sz="3600" dirty="0">
              <a:solidFill>
                <a:srgbClr val="000099"/>
              </a:solidFill>
              <a:latin typeface="文鼎超顏楷" pitchFamily="65" charset="-120"/>
              <a:ea typeface="文鼎超顏楷" pitchFamily="65" charset="-120"/>
            </a:endParaRPr>
          </a:p>
        </p:txBody>
      </p:sp>
      <p:sp>
        <p:nvSpPr>
          <p:cNvPr id="80899" name="Rectangle 6">
            <a:extLst>
              <a:ext uri="{FF2B5EF4-FFF2-40B4-BE49-F238E27FC236}">
                <a16:creationId xmlns:a16="http://schemas.microsoft.com/office/drawing/2014/main" id="{5C0A630C-0CE5-4B5F-BA90-C5D8F5DDDD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1440" y="2950370"/>
            <a:ext cx="6238320" cy="1640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18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742950" indent="-285750">
              <a:spcBef>
                <a:spcPts val="12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 marL="1143000" indent="-228600">
              <a:spcBef>
                <a:spcPts val="8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 marL="1600200" indent="-228600">
              <a:spcBef>
                <a:spcPts val="6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 marL="2057400" indent="-228600">
              <a:spcBef>
                <a:spcPts val="6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zh-TW" altLang="en-US" sz="3000" b="1" dirty="0">
                <a:solidFill>
                  <a:srgbClr val="000099"/>
                </a:solidFill>
                <a:latin typeface="標楷體" panose="03000509000000000000" pitchFamily="65" charset="-120"/>
              </a:rPr>
              <a:t>國中會考</a:t>
            </a:r>
            <a:r>
              <a:rPr lang="en-US" altLang="zh-TW" sz="3000" b="1" dirty="0">
                <a:solidFill>
                  <a:srgbClr val="C00000"/>
                </a:solidFill>
                <a:latin typeface="標楷體" panose="03000509000000000000" pitchFamily="65" charset="-120"/>
              </a:rPr>
              <a:t>20-30</a:t>
            </a:r>
            <a:r>
              <a:rPr lang="zh-TW" altLang="en-US" sz="3000" b="1" dirty="0">
                <a:solidFill>
                  <a:srgbClr val="C00000"/>
                </a:solidFill>
                <a:latin typeface="標楷體" panose="03000509000000000000" pitchFamily="65" charset="-120"/>
              </a:rPr>
              <a:t>分</a:t>
            </a:r>
            <a:r>
              <a:rPr lang="zh-TW" altLang="en-US" sz="3000" b="1" dirty="0">
                <a:solidFill>
                  <a:srgbClr val="000099"/>
                </a:solidFill>
                <a:latin typeface="標楷體" panose="03000509000000000000" pitchFamily="65" charset="-120"/>
              </a:rPr>
              <a:t>的同學，就近選讀</a:t>
            </a:r>
            <a:r>
              <a:rPr lang="zh-TW" altLang="en-US" sz="3000" b="1" u="sng" dirty="0">
                <a:solidFill>
                  <a:srgbClr val="0000FF"/>
                </a:solidFill>
                <a:latin typeface="標楷體" panose="03000509000000000000" pitchFamily="65" charset="-120"/>
              </a:rPr>
              <a:t>社區高中實驗班</a:t>
            </a:r>
            <a:r>
              <a:rPr lang="zh-TW" altLang="en-US" sz="3000" b="1" dirty="0">
                <a:solidFill>
                  <a:srgbClr val="000099"/>
                </a:solidFill>
                <a:latin typeface="標楷體" panose="03000509000000000000" pitchFamily="65" charset="-120"/>
              </a:rPr>
              <a:t>，考取</a:t>
            </a:r>
            <a:r>
              <a:rPr lang="zh-TW" altLang="en-US" sz="3000" b="1" dirty="0">
                <a:solidFill>
                  <a:srgbClr val="C00000"/>
                </a:solidFill>
                <a:latin typeface="標楷體" panose="03000509000000000000" pitchFamily="65" charset="-120"/>
              </a:rPr>
              <a:t>台、清、交、成、醫</a:t>
            </a:r>
            <a:r>
              <a:rPr lang="zh-TW" altLang="en-US" sz="3000" b="1" dirty="0">
                <a:solidFill>
                  <a:srgbClr val="000099"/>
                </a:solidFill>
                <a:latin typeface="標楷體" panose="03000509000000000000" pitchFamily="65" charset="-120"/>
              </a:rPr>
              <a:t>指標大學機會更大。</a:t>
            </a:r>
          </a:p>
        </p:txBody>
      </p:sp>
      <p:sp>
        <p:nvSpPr>
          <p:cNvPr id="80900" name="標題 1">
            <a:extLst>
              <a:ext uri="{FF2B5EF4-FFF2-40B4-BE49-F238E27FC236}">
                <a16:creationId xmlns:a16="http://schemas.microsoft.com/office/drawing/2014/main" id="{58CF86DF-0AAB-43BF-B12F-393C82C73E57}"/>
              </a:ext>
            </a:extLst>
          </p:cNvPr>
          <p:cNvSpPr txBox="1">
            <a:spLocks/>
          </p:cNvSpPr>
          <p:nvPr/>
        </p:nvSpPr>
        <p:spPr bwMode="auto">
          <a:xfrm>
            <a:off x="1691879" y="2382442"/>
            <a:ext cx="5657850" cy="378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ts val="18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739775" indent="-282575">
              <a:spcBef>
                <a:spcPts val="12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 marL="1143000" indent="-228600">
              <a:spcBef>
                <a:spcPts val="8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 marL="1600200" indent="-228600">
              <a:spcBef>
                <a:spcPts val="6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 marL="2057400" indent="-228600">
              <a:spcBef>
                <a:spcPts val="6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zh-TW" altLang="en-US" sz="2700" b="1" dirty="0">
                <a:solidFill>
                  <a:srgbClr val="C00000"/>
                </a:solidFill>
                <a:latin typeface="標楷體" panose="03000509000000000000" pitchFamily="65" charset="-120"/>
              </a:rPr>
              <a:t>誰能跳脫用分數排序選擇學校，將來升學優質大學機會大</a:t>
            </a:r>
          </a:p>
        </p:txBody>
      </p:sp>
    </p:spTree>
    <p:extLst>
      <p:ext uri="{BB962C8B-B14F-4D97-AF65-F5344CB8AC3E}">
        <p14:creationId xmlns:p14="http://schemas.microsoft.com/office/powerpoint/2010/main" val="8048450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投影片編號版面配置區 3">
            <a:extLst>
              <a:ext uri="{FF2B5EF4-FFF2-40B4-BE49-F238E27FC236}">
                <a16:creationId xmlns:a16="http://schemas.microsoft.com/office/drawing/2014/main" id="{522075EC-22F8-449E-911C-6914C4BE4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5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557213" indent="-214313">
              <a:spcBef>
                <a:spcPts val="900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 marL="857250" indent="-171450">
              <a:spcBef>
                <a:spcPts val="6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 marL="1200150" indent="-171450">
              <a:spcBef>
                <a:spcPts val="450"/>
              </a:spcBef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 marL="1543050" indent="-171450">
              <a:spcBef>
                <a:spcPts val="450"/>
              </a:spcBef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 marL="1885950" indent="-17145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6pPr>
            <a:lvl7pPr marL="2228850" indent="-17145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7pPr>
            <a:lvl8pPr marL="2571750" indent="-17145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8pPr>
            <a:lvl9pPr marL="2914650" indent="-17145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C6BC42B-B02B-4184-8FD5-C72063642C6A}" type="slidenum">
              <a:rPr lang="en-US" altLang="zh-TW" sz="750">
                <a:solidFill>
                  <a:srgbClr val="9A5315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pPr>
                <a:spcBef>
                  <a:spcPct val="0"/>
                </a:spcBef>
                <a:buFontTx/>
                <a:buNone/>
              </a:pPr>
              <a:t>41</a:t>
            </a:fld>
            <a:endParaRPr lang="en-US" altLang="zh-TW" sz="750">
              <a:solidFill>
                <a:srgbClr val="9A5315"/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230403" name="矩形 7">
            <a:extLst>
              <a:ext uri="{FF2B5EF4-FFF2-40B4-BE49-F238E27FC236}">
                <a16:creationId xmlns:a16="http://schemas.microsoft.com/office/drawing/2014/main" id="{F2AFD9E5-4C36-4E93-AA88-31F0EEFD4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868" y="109728"/>
            <a:ext cx="8705088" cy="4793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95263" indent="-195263">
              <a:spcBef>
                <a:spcPts val="18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742950" indent="-285750">
              <a:spcBef>
                <a:spcPts val="12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 marL="1143000" indent="-228600">
              <a:spcBef>
                <a:spcPts val="8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 marL="1600200" indent="-228600">
              <a:spcBef>
                <a:spcPts val="6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 marL="2057400" indent="-228600">
              <a:spcBef>
                <a:spcPts val="6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9pPr>
          </a:lstStyle>
          <a:p>
            <a:pPr>
              <a:lnSpc>
                <a:spcPts val="3600"/>
              </a:lnSpc>
              <a:spcBef>
                <a:spcPct val="20000"/>
              </a:spcBef>
              <a:buClr>
                <a:srgbClr val="F5B821"/>
              </a:buClr>
              <a:buFontTx/>
              <a:buNone/>
            </a:pPr>
            <a:r>
              <a:rPr lang="zh-TW" altLang="en-US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文鼎超顏楷"/>
              </a:rPr>
              <a:t>如果您已經每天</a:t>
            </a:r>
            <a:r>
              <a:rPr lang="en-US" altLang="zh-TW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文鼎超顏楷"/>
              </a:rPr>
              <a:t>10</a:t>
            </a:r>
            <a:r>
              <a:rPr lang="zh-TW" altLang="en-US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文鼎超顏楷"/>
              </a:rPr>
              <a:t>點、甚至</a:t>
            </a:r>
            <a:r>
              <a:rPr lang="en-US" altLang="zh-TW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文鼎超顏楷"/>
              </a:rPr>
              <a:t>11</a:t>
            </a:r>
            <a:r>
              <a:rPr lang="zh-TW" altLang="en-US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文鼎超顏楷"/>
              </a:rPr>
              <a:t>點，</a:t>
            </a:r>
            <a:r>
              <a:rPr lang="zh-TW" altLang="en-US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文鼎超顏楷"/>
              </a:rPr>
              <a:t>高中也只能讀到</a:t>
            </a:r>
            <a:r>
              <a:rPr lang="en-US" altLang="zh-TW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文鼎超顏楷"/>
              </a:rPr>
              <a:t>12</a:t>
            </a:r>
            <a:r>
              <a:rPr lang="zh-TW" altLang="en-US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文鼎超顏楷"/>
              </a:rPr>
              <a:t>點？</a:t>
            </a:r>
            <a:endParaRPr lang="en-US" altLang="zh-TW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文鼎超顏楷"/>
            </a:endParaRPr>
          </a:p>
          <a:p>
            <a:pPr>
              <a:lnSpc>
                <a:spcPts val="3600"/>
              </a:lnSpc>
              <a:spcBef>
                <a:spcPct val="20000"/>
              </a:spcBef>
              <a:buClr>
                <a:srgbClr val="F5B821"/>
              </a:buClr>
              <a:buFontTx/>
              <a:buNone/>
            </a:pPr>
            <a:r>
              <a:rPr lang="zh-TW" altLang="en-US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文鼎超顏楷"/>
              </a:rPr>
              <a:t>如果您已經很努力始終無法達到會考</a:t>
            </a:r>
            <a:r>
              <a:rPr lang="en-US" altLang="zh-TW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文鼎超顏楷"/>
              </a:rPr>
              <a:t>5A</a:t>
            </a:r>
          </a:p>
          <a:p>
            <a:pPr>
              <a:lnSpc>
                <a:spcPts val="3600"/>
              </a:lnSpc>
              <a:spcBef>
                <a:spcPct val="20000"/>
              </a:spcBef>
              <a:buClr>
                <a:srgbClr val="F5B821"/>
              </a:buClr>
              <a:buFontTx/>
              <a:buNone/>
            </a:pPr>
            <a:r>
              <a:rPr lang="zh-TW" altLang="en-US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文鼎超顏楷"/>
              </a:rPr>
              <a:t>如果您非常非常努力才達到校排前</a:t>
            </a:r>
            <a:r>
              <a:rPr lang="en-US" altLang="zh-TW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文鼎超顏楷"/>
              </a:rPr>
              <a:t>2A</a:t>
            </a:r>
            <a:r>
              <a:rPr lang="zh-TW" altLang="en-US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文鼎超顏楷"/>
              </a:rPr>
              <a:t>或</a:t>
            </a:r>
            <a:r>
              <a:rPr lang="en-US" altLang="zh-TW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文鼎超顏楷"/>
              </a:rPr>
              <a:t>3A</a:t>
            </a:r>
          </a:p>
          <a:p>
            <a:pPr>
              <a:lnSpc>
                <a:spcPts val="3600"/>
              </a:lnSpc>
              <a:spcBef>
                <a:spcPct val="20000"/>
              </a:spcBef>
              <a:buClr>
                <a:srgbClr val="F5B821"/>
              </a:buClr>
              <a:buFontTx/>
              <a:buNone/>
            </a:pPr>
            <a:r>
              <a:rPr lang="zh-TW" altLang="en-US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文鼎超顏楷"/>
              </a:rPr>
              <a:t>如果您學校段考都考得很好而複習考卻常考不好</a:t>
            </a:r>
            <a:endParaRPr lang="en-US" altLang="zh-TW" b="1" dirty="0">
              <a:solidFill>
                <a:srgbClr val="00377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文鼎超顏楷"/>
            </a:endParaRPr>
          </a:p>
          <a:p>
            <a:pPr>
              <a:lnSpc>
                <a:spcPts val="3600"/>
              </a:lnSpc>
              <a:spcBef>
                <a:spcPct val="20000"/>
              </a:spcBef>
              <a:buClr>
                <a:srgbClr val="F5B821"/>
              </a:buClr>
              <a:buFontTx/>
              <a:buNone/>
            </a:pPr>
            <a:r>
              <a:rPr lang="zh-TW" altLang="en-US" b="1" u="sng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文鼎超顏楷"/>
              </a:rPr>
              <a:t>強烈建議就近選擇社區高中或高職</a:t>
            </a:r>
            <a:endParaRPr lang="en-US" altLang="zh-TW" sz="1350" b="1" u="sng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文鼎超顏楷"/>
            </a:endParaRPr>
          </a:p>
          <a:p>
            <a:pPr>
              <a:lnSpc>
                <a:spcPts val="3600"/>
              </a:lnSpc>
              <a:spcBef>
                <a:spcPct val="20000"/>
              </a:spcBef>
              <a:buClr>
                <a:srgbClr val="F5B821"/>
              </a:buClr>
              <a:buFontTx/>
              <a:buNone/>
            </a:pPr>
            <a:r>
              <a:rPr lang="zh-TW" altLang="en-US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文鼎超顏楷"/>
              </a:rPr>
              <a:t>如果您很輕鬆就達到會考</a:t>
            </a:r>
            <a:r>
              <a:rPr lang="en-US" altLang="zh-TW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文鼎超顏楷"/>
              </a:rPr>
              <a:t>5A+</a:t>
            </a:r>
            <a:r>
              <a:rPr lang="zh-TW" altLang="en-US" b="1" dirty="0">
                <a:solidFill>
                  <a:srgbClr val="0037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文鼎超顏楷"/>
              </a:rPr>
              <a:t>以上 </a:t>
            </a:r>
            <a:endParaRPr lang="en-US" altLang="zh-TW" b="1" dirty="0">
              <a:solidFill>
                <a:srgbClr val="00377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文鼎超顏楷"/>
            </a:endParaRPr>
          </a:p>
          <a:p>
            <a:pPr>
              <a:lnSpc>
                <a:spcPts val="3600"/>
              </a:lnSpc>
              <a:spcBef>
                <a:spcPct val="20000"/>
              </a:spcBef>
              <a:buClr>
                <a:srgbClr val="F5B821"/>
              </a:buClr>
              <a:buFontTx/>
              <a:buNone/>
            </a:pP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文鼎超顏楷"/>
              </a:rPr>
              <a:t>那就去傳統前三志願一展長才       但是 </a:t>
            </a:r>
            <a:endParaRPr lang="en-US" altLang="zh-TW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文鼎超顏楷"/>
            </a:endParaRPr>
          </a:p>
          <a:p>
            <a:pPr>
              <a:lnSpc>
                <a:spcPts val="3600"/>
              </a:lnSpc>
              <a:spcBef>
                <a:spcPct val="20000"/>
              </a:spcBef>
              <a:buClr>
                <a:srgbClr val="F5B821"/>
              </a:buClr>
              <a:buFontTx/>
              <a:buNone/>
            </a:pP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文鼎超顏楷"/>
              </a:rPr>
              <a:t>如果您想唸醫學院呢？</a:t>
            </a:r>
            <a:r>
              <a:rPr lang="en-US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文鼎超顏楷"/>
              </a:rPr>
              <a:t>-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文鼎超顏楷"/>
              </a:rPr>
              <a:t>社區高中機會更大</a:t>
            </a:r>
            <a:endParaRPr lang="en-US" altLang="zh-TW" sz="18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文鼎超顏楷"/>
            </a:endParaRPr>
          </a:p>
          <a:p>
            <a:pPr>
              <a:lnSpc>
                <a:spcPts val="3600"/>
              </a:lnSpc>
              <a:spcBef>
                <a:spcPct val="20000"/>
              </a:spcBef>
              <a:buClr>
                <a:srgbClr val="F5B821"/>
              </a:buClr>
              <a:buFontTx/>
              <a:buNone/>
            </a:pPr>
            <a:r>
              <a:rPr lang="zh-TW" altLang="en-US" b="1" u="sng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文鼎超顏楷"/>
              </a:rPr>
              <a:t>學習信心的延續很重要</a:t>
            </a:r>
            <a:endParaRPr lang="en-US" altLang="zh-TW" b="1" u="sng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文鼎超顏楷"/>
            </a:endParaRPr>
          </a:p>
        </p:txBody>
      </p:sp>
    </p:spTree>
    <p:extLst>
      <p:ext uri="{BB962C8B-B14F-4D97-AF65-F5344CB8AC3E}">
        <p14:creationId xmlns:p14="http://schemas.microsoft.com/office/powerpoint/2010/main" val="1869259781"/>
      </p:ext>
    </p:extLst>
  </p:cSld>
  <p:clrMapOvr>
    <a:masterClrMapping/>
  </p:clrMapOvr>
  <p:transition spd="med">
    <p:wipe dir="d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標題 1">
            <a:extLst>
              <a:ext uri="{FF2B5EF4-FFF2-40B4-BE49-F238E27FC236}">
                <a16:creationId xmlns:a16="http://schemas.microsoft.com/office/drawing/2014/main" id="{7AD437A6-055F-4B2C-A7A2-26746F313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1391" y="184548"/>
            <a:ext cx="6172200" cy="453628"/>
          </a:xfrm>
        </p:spPr>
        <p:txBody>
          <a:bodyPr>
            <a:noAutofit/>
          </a:bodyPr>
          <a:lstStyle/>
          <a:p>
            <a:r>
              <a:rPr altLang="en-US" sz="3200" b="1" dirty="0" err="1">
                <a:solidFill>
                  <a:srgbClr val="7030A0"/>
                </a:solidFill>
                <a:latin typeface="標楷體" panose="03000509000000000000" pitchFamily="65" charset="-120"/>
              </a:rPr>
              <a:t>選擇就近就學</a:t>
            </a:r>
            <a:r>
              <a:rPr lang="zh-TW" altLang="en-US" sz="3200" b="1" dirty="0">
                <a:solidFill>
                  <a:srgbClr val="7030A0"/>
                </a:solidFill>
                <a:latin typeface="標楷體" panose="03000509000000000000" pitchFamily="65" charset="-120"/>
              </a:rPr>
              <a:t>的優點</a:t>
            </a:r>
            <a:endParaRPr altLang="en-US" sz="3200" b="1" dirty="0">
              <a:solidFill>
                <a:srgbClr val="7030A0"/>
              </a:solidFill>
              <a:latin typeface="標楷體" panose="03000509000000000000" pitchFamily="65" charset="-120"/>
            </a:endParaRPr>
          </a:p>
        </p:txBody>
      </p:sp>
      <p:sp>
        <p:nvSpPr>
          <p:cNvPr id="58371" name="內容版面配置區 2">
            <a:extLst>
              <a:ext uri="{FF2B5EF4-FFF2-40B4-BE49-F238E27FC236}">
                <a16:creationId xmlns:a16="http://schemas.microsoft.com/office/drawing/2014/main" id="{BB0F473E-C8F1-47A5-9CC0-B73B3E3B2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906" y="915883"/>
            <a:ext cx="8534400" cy="442827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altLang="en-US" sz="2400" b="1" dirty="0" err="1">
                <a:solidFill>
                  <a:srgbClr val="0000FF"/>
                </a:solidFill>
                <a:latin typeface="標楷體" panose="03000509000000000000" pitchFamily="65" charset="-120"/>
              </a:rPr>
              <a:t>住宿生睡飽飽，通勤生起床交通車、公車、</a:t>
            </a:r>
            <a:r>
              <a:rPr lang="en-US" altLang="zh-TW" sz="2400" b="1" dirty="0" err="1">
                <a:solidFill>
                  <a:srgbClr val="0000FF"/>
                </a:solidFill>
                <a:latin typeface="標楷體" panose="03000509000000000000" pitchFamily="65" charset="-120"/>
              </a:rPr>
              <a:t>U-bike</a:t>
            </a:r>
            <a:r>
              <a:rPr altLang="en-US" sz="2400" b="1" dirty="0" err="1">
                <a:solidFill>
                  <a:srgbClr val="0000FF"/>
                </a:solidFill>
                <a:latin typeface="標楷體" panose="03000509000000000000" pitchFamily="65" charset="-120"/>
              </a:rPr>
              <a:t>或走路到校</a:t>
            </a:r>
            <a:r>
              <a:rPr altLang="en-US" sz="2400" b="1" dirty="0">
                <a:solidFill>
                  <a:srgbClr val="0000FF"/>
                </a:solidFill>
                <a:latin typeface="標楷體" panose="03000509000000000000" pitchFamily="65" charset="-120"/>
              </a:rPr>
              <a:t>。</a:t>
            </a:r>
            <a:endParaRPr lang="en-US" altLang="zh-TW" sz="2400" b="1" dirty="0">
              <a:solidFill>
                <a:srgbClr val="0000FF"/>
              </a:solidFill>
              <a:latin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altLang="en-US" sz="2400" b="1" dirty="0">
                <a:solidFill>
                  <a:srgbClr val="C00000"/>
                </a:solidFill>
                <a:latin typeface="標楷體" panose="03000509000000000000" pitchFamily="65" charset="-120"/>
              </a:rPr>
              <a:t>白天必修、選修、彈性等多元課程，徜徉</a:t>
            </a:r>
            <a:r>
              <a:rPr lang="en-US" altLang="zh-TW" sz="2400" b="1" dirty="0">
                <a:solidFill>
                  <a:srgbClr val="C00000"/>
                </a:solidFill>
                <a:latin typeface="標楷體" panose="03000509000000000000" pitchFamily="65" charset="-120"/>
              </a:rPr>
              <a:t>8</a:t>
            </a:r>
            <a:r>
              <a:rPr altLang="en-US" sz="2400" b="1" dirty="0">
                <a:solidFill>
                  <a:srgbClr val="C00000"/>
                </a:solidFill>
                <a:latin typeface="標楷體" panose="03000509000000000000" pitchFamily="65" charset="-120"/>
              </a:rPr>
              <a:t>公頃優美健康校園。</a:t>
            </a:r>
            <a:endParaRPr lang="en-US" altLang="zh-TW" sz="2400" b="1" dirty="0">
              <a:solidFill>
                <a:srgbClr val="C00000"/>
              </a:solidFill>
              <a:latin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400" b="1" dirty="0">
                <a:solidFill>
                  <a:srgbClr val="0000FF"/>
                </a:solidFill>
                <a:latin typeface="標楷體" panose="03000509000000000000" pitchFamily="65" charset="-120"/>
              </a:rPr>
              <a:t>1700-1800</a:t>
            </a:r>
            <a:r>
              <a:rPr altLang="en-US" sz="2400" b="1" dirty="0">
                <a:solidFill>
                  <a:srgbClr val="0000FF"/>
                </a:solidFill>
                <a:latin typeface="標楷體" panose="03000509000000000000" pitchFamily="65" charset="-120"/>
              </a:rPr>
              <a:t>運動休閒、社團練習、圖書館閱讀。</a:t>
            </a:r>
            <a:endParaRPr lang="en-US" altLang="zh-TW" sz="2400" b="1" dirty="0">
              <a:solidFill>
                <a:srgbClr val="0000FF"/>
              </a:solidFill>
              <a:latin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400" b="1" dirty="0">
                <a:solidFill>
                  <a:srgbClr val="C00000"/>
                </a:solidFill>
                <a:latin typeface="標楷體" panose="03000509000000000000" pitchFamily="65" charset="-120"/>
              </a:rPr>
              <a:t>1840-2050</a:t>
            </a:r>
            <a:r>
              <a:rPr altLang="en-US" sz="2400" b="1" dirty="0">
                <a:solidFill>
                  <a:srgbClr val="C00000"/>
                </a:solidFill>
                <a:latin typeface="標楷體" panose="03000509000000000000" pitchFamily="65" charset="-120"/>
              </a:rPr>
              <a:t>晚間課業輔導或</a:t>
            </a:r>
            <a:r>
              <a:rPr lang="en-US" altLang="zh-TW" sz="2400" b="1" dirty="0">
                <a:solidFill>
                  <a:srgbClr val="C00000"/>
                </a:solidFill>
                <a:latin typeface="標楷體" panose="03000509000000000000" pitchFamily="65" charset="-120"/>
              </a:rPr>
              <a:t>K</a:t>
            </a:r>
            <a:r>
              <a:rPr altLang="en-US" sz="2400" b="1" dirty="0">
                <a:solidFill>
                  <a:srgbClr val="C00000"/>
                </a:solidFill>
                <a:latin typeface="標楷體" panose="03000509000000000000" pitchFamily="65" charset="-120"/>
              </a:rPr>
              <a:t>書中心課業諮詢自主學習。</a:t>
            </a:r>
            <a:endParaRPr lang="en-US" altLang="zh-TW" sz="2400" b="1" dirty="0">
              <a:solidFill>
                <a:srgbClr val="C00000"/>
              </a:solidFill>
              <a:latin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400" b="1" dirty="0">
                <a:solidFill>
                  <a:srgbClr val="0000FF"/>
                </a:solidFill>
                <a:latin typeface="標楷體" panose="03000509000000000000" pitchFamily="65" charset="-120"/>
              </a:rPr>
              <a:t>2055</a:t>
            </a:r>
            <a:r>
              <a:rPr altLang="en-US" sz="2400" b="1" dirty="0">
                <a:solidFill>
                  <a:srgbClr val="0000FF"/>
                </a:solidFill>
                <a:latin typeface="標楷體" panose="03000509000000000000" pitchFamily="65" charset="-120"/>
              </a:rPr>
              <a:t>交通車、公車、</a:t>
            </a:r>
            <a:r>
              <a:rPr lang="en-US" altLang="zh-TW" sz="2400" b="1" dirty="0">
                <a:solidFill>
                  <a:srgbClr val="0000FF"/>
                </a:solidFill>
                <a:latin typeface="標楷體" panose="03000509000000000000" pitchFamily="65" charset="-120"/>
              </a:rPr>
              <a:t>U-bike</a:t>
            </a:r>
            <a:r>
              <a:rPr altLang="en-US" sz="2400" b="1" dirty="0">
                <a:solidFill>
                  <a:srgbClr val="0000FF"/>
                </a:solidFill>
                <a:latin typeface="標楷體" panose="03000509000000000000" pitchFamily="65" charset="-120"/>
              </a:rPr>
              <a:t>或走路返家。</a:t>
            </a:r>
            <a:endParaRPr lang="en-US" altLang="zh-TW" sz="2400" b="1" dirty="0">
              <a:solidFill>
                <a:srgbClr val="0000FF"/>
              </a:solidFill>
              <a:latin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altLang="en-US" sz="2400" b="1" dirty="0">
                <a:solidFill>
                  <a:srgbClr val="C00000"/>
                </a:solidFill>
                <a:latin typeface="標楷體" panose="03000509000000000000" pitchFamily="65" charset="-120"/>
              </a:rPr>
              <a:t>省時、省錢、身心健康，</a:t>
            </a:r>
            <a:r>
              <a:rPr lang="en-US" altLang="zh-TW" sz="2400" b="1" dirty="0">
                <a:solidFill>
                  <a:srgbClr val="C00000"/>
                </a:solidFill>
                <a:latin typeface="標楷體" panose="03000509000000000000" pitchFamily="65" charset="-120"/>
              </a:rPr>
              <a:t>2.5</a:t>
            </a:r>
            <a:r>
              <a:rPr altLang="en-US" sz="2400" b="1" dirty="0">
                <a:solidFill>
                  <a:srgbClr val="C00000"/>
                </a:solidFill>
                <a:latin typeface="標楷體" panose="03000509000000000000" pitchFamily="65" charset="-120"/>
              </a:rPr>
              <a:t>年後學測佳，升學優質大學機會大。</a:t>
            </a:r>
            <a:endParaRPr lang="en-US" altLang="zh-TW" sz="2400" b="1" dirty="0">
              <a:solidFill>
                <a:srgbClr val="C00000"/>
              </a:solidFill>
              <a:latin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內容版面配置區 2">
            <a:extLst>
              <a:ext uri="{FF2B5EF4-FFF2-40B4-BE49-F238E27FC236}">
                <a16:creationId xmlns:a16="http://schemas.microsoft.com/office/drawing/2014/main" id="{4B44ADFE-6F77-4ECD-A135-1026EB810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522" y="-86557"/>
            <a:ext cx="7317420" cy="5439793"/>
          </a:xfrm>
        </p:spPr>
        <p:txBody>
          <a:bodyPr>
            <a:normAutofit fontScale="92500"/>
          </a:bodyPr>
          <a:lstStyle/>
          <a:p>
            <a:pPr>
              <a:lnSpc>
                <a:spcPct val="160000"/>
              </a:lnSpc>
            </a:pPr>
            <a:r>
              <a:rPr altLang="en-US" sz="2925" b="1" dirty="0" err="1">
                <a:solidFill>
                  <a:srgbClr val="002060"/>
                </a:solidFill>
                <a:latin typeface="微軟正黑體" panose="020B0604030504040204" pitchFamily="34" charset="-120"/>
              </a:rPr>
              <a:t>放下主見</a:t>
            </a:r>
            <a:r>
              <a:rPr altLang="en-US" sz="2625" b="1" dirty="0" err="1">
                <a:solidFill>
                  <a:srgbClr val="002060"/>
                </a:solidFill>
                <a:latin typeface="標楷體" panose="03000509000000000000" pitchFamily="65" charset="-120"/>
              </a:rPr>
              <a:t>（明星高中、台北市高中</a:t>
            </a:r>
            <a:r>
              <a:rPr altLang="en-US" sz="2625" b="1" dirty="0">
                <a:solidFill>
                  <a:srgbClr val="002060"/>
                </a:solidFill>
                <a:latin typeface="標楷體" panose="03000509000000000000" pitchFamily="65" charset="-120"/>
              </a:rPr>
              <a:t>）</a:t>
            </a:r>
            <a:endParaRPr lang="en-US" altLang="zh-TW" sz="2625" b="1" dirty="0">
              <a:solidFill>
                <a:srgbClr val="002060"/>
              </a:solidFill>
              <a:latin typeface="標楷體" panose="03000509000000000000" pitchFamily="65" charset="-120"/>
            </a:endParaRPr>
          </a:p>
          <a:p>
            <a:pPr>
              <a:lnSpc>
                <a:spcPct val="160000"/>
              </a:lnSpc>
            </a:pPr>
            <a:r>
              <a:rPr altLang="en-US" sz="2925" b="1" dirty="0" err="1">
                <a:solidFill>
                  <a:srgbClr val="C00000"/>
                </a:solidFill>
                <a:latin typeface="微軟正黑體" panose="020B0604030504040204" pitchFamily="34" charset="-120"/>
              </a:rPr>
              <a:t>跳脫框架</a:t>
            </a:r>
            <a:r>
              <a:rPr altLang="en-US" sz="2250" b="1" dirty="0" err="1">
                <a:solidFill>
                  <a:srgbClr val="C00000"/>
                </a:solidFill>
                <a:latin typeface="標楷體" panose="03000509000000000000" pitchFamily="65" charset="-120"/>
              </a:rPr>
              <a:t>（會考分數排序</a:t>
            </a:r>
            <a:r>
              <a:rPr altLang="en-US" sz="2250" b="1" dirty="0">
                <a:solidFill>
                  <a:srgbClr val="C00000"/>
                </a:solidFill>
                <a:latin typeface="標楷體" panose="03000509000000000000" pitchFamily="65" charset="-120"/>
              </a:rPr>
              <a:t>）</a:t>
            </a:r>
            <a:endParaRPr lang="en-US" altLang="zh-TW" sz="2250" b="1" dirty="0">
              <a:solidFill>
                <a:srgbClr val="C00000"/>
              </a:solidFill>
              <a:latin typeface="標楷體" panose="03000509000000000000" pitchFamily="65" charset="-120"/>
            </a:endParaRPr>
          </a:p>
          <a:p>
            <a:pPr>
              <a:lnSpc>
                <a:spcPct val="160000"/>
              </a:lnSpc>
            </a:pPr>
            <a:r>
              <a:rPr altLang="en-US" sz="2925" b="1" dirty="0" err="1">
                <a:solidFill>
                  <a:srgbClr val="002060"/>
                </a:solidFill>
                <a:latin typeface="微軟正黑體" panose="020B0604030504040204" pitchFamily="34" charset="-120"/>
              </a:rPr>
              <a:t>捨遠求近</a:t>
            </a:r>
            <a:r>
              <a:rPr altLang="en-US" sz="2250" b="1" dirty="0" err="1">
                <a:solidFill>
                  <a:srgbClr val="002060"/>
                </a:solidFill>
                <a:latin typeface="標楷體" panose="03000509000000000000" pitchFamily="65" charset="-120"/>
              </a:rPr>
              <a:t>（就近就學</a:t>
            </a:r>
            <a:r>
              <a:rPr altLang="en-US" sz="2250" b="1" dirty="0">
                <a:solidFill>
                  <a:srgbClr val="002060"/>
                </a:solidFill>
                <a:latin typeface="標楷體" panose="03000509000000000000" pitchFamily="65" charset="-120"/>
              </a:rPr>
              <a:t> </a:t>
            </a:r>
            <a:r>
              <a:rPr altLang="en-US" sz="2250" b="1" dirty="0" err="1">
                <a:solidFill>
                  <a:srgbClr val="002060"/>
                </a:solidFill>
                <a:latin typeface="標楷體" panose="03000509000000000000" pitchFamily="65" charset="-120"/>
              </a:rPr>
              <a:t>車程時間</a:t>
            </a:r>
            <a:r>
              <a:rPr altLang="en-US" sz="2250" b="1" dirty="0">
                <a:solidFill>
                  <a:srgbClr val="002060"/>
                </a:solidFill>
                <a:latin typeface="標楷體" panose="03000509000000000000" pitchFamily="65" charset="-120"/>
              </a:rPr>
              <a:t> </a:t>
            </a:r>
            <a:r>
              <a:rPr altLang="en-US" sz="2250" b="1" dirty="0" err="1">
                <a:solidFill>
                  <a:srgbClr val="002060"/>
                </a:solidFill>
                <a:latin typeface="標楷體" panose="03000509000000000000" pitchFamily="65" charset="-120"/>
              </a:rPr>
              <a:t>當地高分學生</a:t>
            </a:r>
            <a:r>
              <a:rPr altLang="en-US" sz="2250" b="1" dirty="0">
                <a:solidFill>
                  <a:srgbClr val="002060"/>
                </a:solidFill>
                <a:latin typeface="標楷體" panose="03000509000000000000" pitchFamily="65" charset="-120"/>
              </a:rPr>
              <a:t>）</a:t>
            </a:r>
            <a:endParaRPr lang="en-US" altLang="zh-TW" sz="2250" b="1" dirty="0">
              <a:solidFill>
                <a:srgbClr val="002060"/>
              </a:solidFill>
              <a:latin typeface="標楷體" panose="03000509000000000000" pitchFamily="65" charset="-120"/>
            </a:endParaRPr>
          </a:p>
          <a:p>
            <a:pPr>
              <a:lnSpc>
                <a:spcPct val="160000"/>
              </a:lnSpc>
            </a:pPr>
            <a:r>
              <a:rPr altLang="en-US" sz="2925" b="1" dirty="0" err="1">
                <a:solidFill>
                  <a:srgbClr val="C00000"/>
                </a:solidFill>
                <a:latin typeface="微軟正黑體" panose="020B0604030504040204" pitchFamily="34" charset="-120"/>
              </a:rPr>
              <a:t>以終為始</a:t>
            </a:r>
            <a:r>
              <a:rPr altLang="en-US" sz="2625" b="1" dirty="0">
                <a:solidFill>
                  <a:srgbClr val="C00000"/>
                </a:solidFill>
                <a:latin typeface="標楷體" panose="03000509000000000000" pitchFamily="65" charset="-120"/>
              </a:rPr>
              <a:t>（</a:t>
            </a:r>
            <a:r>
              <a:rPr lang="zh-TW" altLang="en-US" sz="2625" b="1" dirty="0">
                <a:solidFill>
                  <a:srgbClr val="C00000"/>
                </a:solidFill>
                <a:latin typeface="標楷體" panose="03000509000000000000" pitchFamily="65" charset="-120"/>
              </a:rPr>
              <a:t>升</a:t>
            </a:r>
            <a:r>
              <a:rPr altLang="en-US" sz="2625" b="1" dirty="0" err="1">
                <a:solidFill>
                  <a:srgbClr val="C00000"/>
                </a:solidFill>
                <a:latin typeface="標楷體" panose="03000509000000000000" pitchFamily="65" charset="-120"/>
              </a:rPr>
              <a:t>大學</a:t>
            </a:r>
            <a:r>
              <a:rPr lang="en-US" altLang="zh-TW" sz="2625" b="1" dirty="0" err="1">
                <a:solidFill>
                  <a:srgbClr val="C00000"/>
                </a:solidFill>
                <a:latin typeface="標楷體" panose="03000509000000000000" pitchFamily="65" charset="-120"/>
              </a:rPr>
              <a:t>-</a:t>
            </a:r>
            <a:r>
              <a:rPr altLang="en-US" sz="2625" b="1" dirty="0" err="1">
                <a:solidFill>
                  <a:srgbClr val="C00000"/>
                </a:solidFill>
                <a:latin typeface="標楷體" panose="03000509000000000000" pitchFamily="65" charset="-120"/>
              </a:rPr>
              <a:t>特殊</a:t>
            </a:r>
            <a:r>
              <a:rPr altLang="en-US" sz="2625" b="1" dirty="0" err="1">
                <a:solidFill>
                  <a:srgbClr val="C00000"/>
                </a:solidFill>
              </a:rPr>
              <a:t>？</a:t>
            </a:r>
            <a:r>
              <a:rPr altLang="en-US" sz="2625" b="1" dirty="0" err="1">
                <a:solidFill>
                  <a:srgbClr val="C00000"/>
                </a:solidFill>
                <a:latin typeface="標楷體" panose="03000509000000000000" pitchFamily="65" charset="-120"/>
              </a:rPr>
              <a:t>繁星</a:t>
            </a:r>
            <a:r>
              <a:rPr altLang="en-US" sz="2625" b="1" dirty="0" err="1">
                <a:solidFill>
                  <a:srgbClr val="C00000"/>
                </a:solidFill>
              </a:rPr>
              <a:t>？</a:t>
            </a:r>
            <a:r>
              <a:rPr altLang="en-US" sz="2625" b="1" dirty="0" err="1">
                <a:solidFill>
                  <a:srgbClr val="C00000"/>
                </a:solidFill>
                <a:latin typeface="標楷體" panose="03000509000000000000" pitchFamily="65" charset="-120"/>
              </a:rPr>
              <a:t>申請</a:t>
            </a:r>
            <a:r>
              <a:rPr altLang="en-US" sz="2625" b="1" dirty="0" err="1">
                <a:solidFill>
                  <a:srgbClr val="C00000"/>
                </a:solidFill>
              </a:rPr>
              <a:t>？</a:t>
            </a:r>
            <a:r>
              <a:rPr altLang="en-US" sz="2625" b="1" dirty="0" err="1">
                <a:solidFill>
                  <a:srgbClr val="C00000"/>
                </a:solidFill>
                <a:latin typeface="標楷體" panose="03000509000000000000" pitchFamily="65" charset="-120"/>
              </a:rPr>
              <a:t>分科</a:t>
            </a:r>
            <a:r>
              <a:rPr altLang="en-US" sz="2625" b="1" dirty="0">
                <a:solidFill>
                  <a:srgbClr val="C00000"/>
                </a:solidFill>
              </a:rPr>
              <a:t>？</a:t>
            </a:r>
            <a:r>
              <a:rPr altLang="en-US" sz="2625" b="1" dirty="0">
                <a:solidFill>
                  <a:srgbClr val="C00000"/>
                </a:solidFill>
                <a:latin typeface="標楷體" panose="03000509000000000000" pitchFamily="65" charset="-120"/>
              </a:rPr>
              <a:t>）</a:t>
            </a:r>
            <a:endParaRPr lang="en-US" altLang="zh-TW" sz="2625" b="1" dirty="0">
              <a:solidFill>
                <a:srgbClr val="C00000"/>
              </a:solidFill>
              <a:latin typeface="標楷體" panose="03000509000000000000" pitchFamily="65" charset="-120"/>
            </a:endParaRPr>
          </a:p>
          <a:p>
            <a:pPr>
              <a:lnSpc>
                <a:spcPct val="160000"/>
              </a:lnSpc>
            </a:pPr>
            <a:r>
              <a:rPr altLang="en-US" sz="2925" b="1" dirty="0" err="1">
                <a:solidFill>
                  <a:srgbClr val="002060"/>
                </a:solidFill>
                <a:latin typeface="微軟正黑體" panose="020B0604030504040204" pitchFamily="34" charset="-120"/>
              </a:rPr>
              <a:t>寧為雞首</a:t>
            </a:r>
            <a:r>
              <a:rPr altLang="en-US" sz="2250" b="1" dirty="0" err="1">
                <a:solidFill>
                  <a:srgbClr val="002060"/>
                </a:solidFill>
                <a:latin typeface="標楷體" panose="03000509000000000000" pitchFamily="65" charset="-120"/>
              </a:rPr>
              <a:t>（信心、信心還是信心</a:t>
            </a:r>
            <a:r>
              <a:rPr altLang="en-US" sz="2250" b="1" dirty="0">
                <a:solidFill>
                  <a:srgbClr val="002060"/>
                </a:solidFill>
                <a:latin typeface="標楷體" panose="03000509000000000000" pitchFamily="65" charset="-120"/>
              </a:rPr>
              <a:t>）</a:t>
            </a:r>
            <a:endParaRPr lang="en-US" altLang="zh-TW" sz="2250" b="1" dirty="0">
              <a:solidFill>
                <a:srgbClr val="002060"/>
              </a:solidFill>
              <a:latin typeface="標楷體" panose="03000509000000000000" pitchFamily="65" charset="-120"/>
            </a:endParaRPr>
          </a:p>
          <a:p>
            <a:pPr>
              <a:lnSpc>
                <a:spcPct val="160000"/>
              </a:lnSpc>
            </a:pPr>
            <a:r>
              <a:rPr altLang="en-US" sz="2925" b="1" dirty="0" err="1">
                <a:solidFill>
                  <a:srgbClr val="C00000"/>
                </a:solidFill>
                <a:latin typeface="微軟正黑體" panose="020B0604030504040204" pitchFamily="34" charset="-120"/>
              </a:rPr>
              <a:t>繁星閃耀</a:t>
            </a:r>
            <a:r>
              <a:rPr altLang="en-US" sz="2250" b="1" dirty="0" err="1">
                <a:solidFill>
                  <a:srgbClr val="C00000"/>
                </a:solidFill>
                <a:latin typeface="標楷體" panose="03000509000000000000" pitchFamily="65" charset="-120"/>
              </a:rPr>
              <a:t>（了解遊戲規則</a:t>
            </a:r>
            <a:r>
              <a:rPr lang="en-US" altLang="zh-TW" sz="2250" b="1" dirty="0" err="1">
                <a:solidFill>
                  <a:srgbClr val="C00000"/>
                </a:solidFill>
                <a:latin typeface="標楷體" panose="03000509000000000000" pitchFamily="65" charset="-120"/>
              </a:rPr>
              <a:t>-</a:t>
            </a:r>
            <a:r>
              <a:rPr altLang="en-US" sz="2250" b="1" dirty="0" err="1">
                <a:solidFill>
                  <a:srgbClr val="C00000"/>
                </a:solidFill>
                <a:latin typeface="標楷體" panose="03000509000000000000" pitchFamily="65" charset="-120"/>
              </a:rPr>
              <a:t>勝出</a:t>
            </a:r>
            <a:r>
              <a:rPr altLang="en-US" sz="2250" b="1" dirty="0">
                <a:solidFill>
                  <a:srgbClr val="C00000"/>
                </a:solidFill>
                <a:latin typeface="標楷體" panose="03000509000000000000" pitchFamily="65" charset="-120"/>
              </a:rPr>
              <a:t>）</a:t>
            </a:r>
            <a:endParaRPr lang="en-US" altLang="zh-TW" sz="2925" b="1" dirty="0">
              <a:solidFill>
                <a:srgbClr val="C00000"/>
              </a:solidFill>
              <a:latin typeface="標楷體" panose="03000509000000000000" pitchFamily="65" charset="-120"/>
            </a:endParaRPr>
          </a:p>
          <a:p>
            <a:pPr>
              <a:lnSpc>
                <a:spcPct val="160000"/>
              </a:lnSpc>
            </a:pPr>
            <a:r>
              <a:rPr altLang="en-US" sz="3900" b="1" dirty="0" err="1">
                <a:solidFill>
                  <a:srgbClr val="002060"/>
                </a:solidFill>
                <a:latin typeface="微軟正黑體" panose="020B0604030504040204" pitchFamily="34" charset="-120"/>
              </a:rPr>
              <a:t>知易行難</a:t>
            </a:r>
            <a:r>
              <a:rPr altLang="en-US" sz="2625" b="1" dirty="0" err="1">
                <a:solidFill>
                  <a:srgbClr val="002060"/>
                </a:solidFill>
                <a:latin typeface="標楷體" panose="03000509000000000000" pitchFamily="65" charset="-120"/>
              </a:rPr>
              <a:t>（最難的關卡</a:t>
            </a:r>
            <a:r>
              <a:rPr altLang="en-US" sz="2625" b="1" dirty="0">
                <a:solidFill>
                  <a:srgbClr val="002060"/>
                </a:solidFill>
                <a:latin typeface="標楷體" panose="03000509000000000000" pitchFamily="65" charset="-120"/>
              </a:rPr>
              <a:t>）</a:t>
            </a:r>
            <a:endParaRPr altLang="en-US" sz="3600" b="1" dirty="0">
              <a:solidFill>
                <a:srgbClr val="002060"/>
              </a:solidFill>
              <a:latin typeface="標楷體" panose="03000509000000000000" pitchFamily="65" charset="-120"/>
            </a:endParaRPr>
          </a:p>
        </p:txBody>
      </p:sp>
      <p:sp>
        <p:nvSpPr>
          <p:cNvPr id="87043" name="投影片編號版面配置區 3">
            <a:extLst>
              <a:ext uri="{FF2B5EF4-FFF2-40B4-BE49-F238E27FC236}">
                <a16:creationId xmlns:a16="http://schemas.microsoft.com/office/drawing/2014/main" id="{FFFE4080-6751-49EF-A7DB-D447B674AA6C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114300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5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557213" indent="-214313">
              <a:spcBef>
                <a:spcPts val="900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 marL="857250" indent="-171450">
              <a:spcBef>
                <a:spcPts val="6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 marL="1200150" indent="-171450">
              <a:spcBef>
                <a:spcPts val="450"/>
              </a:spcBef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 marL="1543050" indent="-171450">
              <a:spcBef>
                <a:spcPts val="450"/>
              </a:spcBef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 marL="1885950" indent="-17145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6pPr>
            <a:lvl7pPr marL="2228850" indent="-17145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7pPr>
            <a:lvl8pPr marL="2571750" indent="-17145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8pPr>
            <a:lvl9pPr marL="2914650" indent="-17145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fld id="{04C5F378-7CE5-4D52-A856-25879931B7D8}" type="slidenum">
              <a:rPr lang="en-US" altLang="zh-TW" sz="750">
                <a:solidFill>
                  <a:srgbClr val="9A5315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pPr defTabSz="685800">
                <a:spcBef>
                  <a:spcPct val="0"/>
                </a:spcBef>
                <a:buNone/>
              </a:pPr>
              <a:t>43</a:t>
            </a:fld>
            <a:endParaRPr lang="zh-TW" altLang="en-US" sz="750">
              <a:solidFill>
                <a:srgbClr val="9A5315"/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347868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標題 1">
            <a:extLst>
              <a:ext uri="{FF2B5EF4-FFF2-40B4-BE49-F238E27FC236}">
                <a16:creationId xmlns:a16="http://schemas.microsoft.com/office/drawing/2014/main" id="{2C940C9D-FA1C-4673-BBBA-EDF65A2F3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13" y="1323340"/>
            <a:ext cx="8649546" cy="1782366"/>
          </a:xfrm>
        </p:spPr>
        <p:txBody>
          <a:bodyPr>
            <a:noAutofit/>
          </a:bodyPr>
          <a:lstStyle/>
          <a:p>
            <a:pPr marL="417910" indent="-417910">
              <a:lnSpc>
                <a:spcPts val="4200"/>
              </a:lnSpc>
            </a:pPr>
            <a:r>
              <a:rPr lang="en-US" altLang="zh-TW" sz="2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114</a:t>
            </a:r>
            <a:r>
              <a:rPr altLang="en-US" sz="2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學年新北市明德高中核定</a:t>
            </a:r>
            <a:r>
              <a:rPr lang="zh-TW" altLang="en-US" sz="2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班別與</a:t>
            </a:r>
            <a:r>
              <a:rPr altLang="en-US" sz="2800" b="1" dirty="0" err="1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招生名額</a:t>
            </a:r>
            <a:br>
              <a:rPr lang="en-US" altLang="zh-TW" sz="18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altLang="en-US" sz="2800" b="1" dirty="0">
                <a:solidFill>
                  <a:srgbClr val="00377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數理鑑識實驗班</a:t>
            </a:r>
            <a:r>
              <a:rPr lang="en-US" altLang="zh-TW" sz="2800" b="1" dirty="0">
                <a:solidFill>
                  <a:srgbClr val="00377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altLang="en-US" sz="2800" b="1" dirty="0">
                <a:solidFill>
                  <a:srgbClr val="00377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班：</a:t>
            </a:r>
            <a:r>
              <a:rPr lang="en-US" altLang="zh-TW" sz="2800" b="1" dirty="0">
                <a:solidFill>
                  <a:srgbClr val="00377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34</a:t>
            </a:r>
            <a:r>
              <a:rPr altLang="en-US" sz="2800" b="1" dirty="0">
                <a:solidFill>
                  <a:srgbClr val="00377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名。</a:t>
            </a:r>
            <a:br>
              <a:rPr lang="en-US" altLang="en-US" sz="2800" b="1" dirty="0">
                <a:solidFill>
                  <a:srgbClr val="00377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altLang="en-US" sz="2800" b="1" dirty="0">
                <a:solidFill>
                  <a:srgbClr val="00377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財經雙語實驗班</a:t>
            </a:r>
            <a:r>
              <a:rPr lang="en-US" altLang="zh-TW" sz="2800" b="1" dirty="0">
                <a:solidFill>
                  <a:srgbClr val="00377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altLang="en-US" sz="2800" b="1" dirty="0">
                <a:solidFill>
                  <a:srgbClr val="00377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班：</a:t>
            </a:r>
            <a:r>
              <a:rPr lang="en-US" altLang="zh-TW" sz="2800" b="1" dirty="0">
                <a:solidFill>
                  <a:srgbClr val="00377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34</a:t>
            </a:r>
            <a:r>
              <a:rPr altLang="en-US" sz="2800" b="1" dirty="0">
                <a:solidFill>
                  <a:srgbClr val="00377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名。</a:t>
            </a:r>
            <a:br>
              <a:rPr lang="en-US" altLang="zh-TW" sz="2800" b="1" dirty="0">
                <a:solidFill>
                  <a:srgbClr val="00377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altLang="en-US" sz="2400" b="1" dirty="0">
                <a:solidFill>
                  <a:srgbClr val="00377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會考積點</a:t>
            </a:r>
            <a:r>
              <a:rPr lang="en-US" altLang="en-US" sz="2400" b="1" u="sng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</a:t>
            </a:r>
            <a:r>
              <a:rPr altLang="en-US" sz="2400" b="1" u="sng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以上免試</a:t>
            </a:r>
            <a:r>
              <a:rPr altLang="en-US" sz="2400" b="1" dirty="0">
                <a:solidFill>
                  <a:srgbClr val="00377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，未滿</a:t>
            </a:r>
            <a:r>
              <a:rPr lang="en-US" altLang="zh-TW" sz="2400" b="1" dirty="0">
                <a:solidFill>
                  <a:srgbClr val="00377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</a:t>
            </a:r>
            <a:r>
              <a:rPr altLang="en-US" sz="2400" b="1" dirty="0">
                <a:solidFill>
                  <a:srgbClr val="00377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得參加</a:t>
            </a:r>
            <a:r>
              <a:rPr lang="zh-TW" altLang="en-US" sz="2400" b="1" dirty="0">
                <a:solidFill>
                  <a:srgbClr val="00377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報名會考積點排序</a:t>
            </a:r>
            <a:br>
              <a:rPr lang="en-US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altLang="en-US" sz="28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高一住宿專班</a:t>
            </a:r>
            <a:r>
              <a:rPr lang="en-US" altLang="zh-TW" sz="28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altLang="en-US" sz="28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班：</a:t>
            </a:r>
            <a:r>
              <a:rPr lang="en-US" altLang="zh-TW" sz="28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34</a:t>
            </a:r>
            <a:r>
              <a:rPr altLang="en-US" sz="28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名。</a:t>
            </a:r>
            <a:br>
              <a:rPr lang="en-US" altLang="zh-TW" sz="24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altLang="en-US" sz="2800" b="1" dirty="0">
                <a:solidFill>
                  <a:srgbClr val="00377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體育實驗班</a:t>
            </a:r>
            <a:r>
              <a:rPr lang="en-US" altLang="zh-TW" sz="2800" b="1" dirty="0">
                <a:solidFill>
                  <a:srgbClr val="00377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altLang="en-US" sz="2800" b="1" dirty="0">
                <a:solidFill>
                  <a:srgbClr val="00377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r>
              <a:rPr lang="zh-TW" altLang="en-US" sz="2800" b="1" dirty="0">
                <a:solidFill>
                  <a:srgbClr val="00377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（獨招）</a:t>
            </a:r>
            <a:r>
              <a:rPr altLang="en-US" sz="2800" b="1" dirty="0">
                <a:solidFill>
                  <a:srgbClr val="00377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TW" sz="2800" b="1" dirty="0">
                <a:solidFill>
                  <a:srgbClr val="00377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66</a:t>
            </a:r>
            <a:r>
              <a:rPr altLang="en-US" sz="2800" b="1" dirty="0">
                <a:solidFill>
                  <a:srgbClr val="00377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名</a:t>
            </a:r>
            <a:br>
              <a:rPr lang="en-US" altLang="zh-TW" sz="2800" b="1" dirty="0">
                <a:solidFill>
                  <a:srgbClr val="00377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altLang="en-US" sz="2800" b="1" dirty="0">
                <a:solidFill>
                  <a:srgbClr val="00377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普通班</a:t>
            </a:r>
            <a:r>
              <a:rPr lang="en-US" altLang="zh-TW" sz="2800" b="1" dirty="0">
                <a:solidFill>
                  <a:srgbClr val="00377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altLang="en-US" sz="2800" b="1" dirty="0">
                <a:solidFill>
                  <a:srgbClr val="00377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班：</a:t>
            </a:r>
            <a:r>
              <a:rPr lang="en-US" altLang="zh-TW" sz="2800" b="1" dirty="0">
                <a:solidFill>
                  <a:srgbClr val="00377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238</a:t>
            </a:r>
            <a:r>
              <a:rPr altLang="en-US" sz="2800" b="1" dirty="0">
                <a:solidFill>
                  <a:srgbClr val="00377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名。 </a:t>
            </a:r>
            <a:br>
              <a:rPr lang="en-US" altLang="zh-TW" sz="24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altLang="en-US" sz="2400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3251" name="內容版面配置區 2">
            <a:extLst>
              <a:ext uri="{FF2B5EF4-FFF2-40B4-BE49-F238E27FC236}">
                <a16:creationId xmlns:a16="http://schemas.microsoft.com/office/drawing/2014/main" id="{B2A70927-1FEC-4B4E-9382-7EA52CE82D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214" y="3772747"/>
            <a:ext cx="8974518" cy="1420605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altLang="en-US" sz="2800" b="1" dirty="0">
                <a:solidFill>
                  <a:srgbClr val="2D0DED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新北市公立高中</a:t>
            </a:r>
            <a:r>
              <a:rPr altLang="en-US" sz="28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優先免試</a:t>
            </a:r>
            <a:r>
              <a:rPr altLang="en-US" sz="2800" b="1" dirty="0">
                <a:solidFill>
                  <a:srgbClr val="2D0DED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名額</a:t>
            </a:r>
            <a:r>
              <a:rPr lang="en-US" altLang="zh-TW" sz="2800" b="1" dirty="0">
                <a:solidFill>
                  <a:srgbClr val="2D0DED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35%</a:t>
            </a:r>
            <a:r>
              <a:rPr altLang="en-US" sz="2800" b="1" dirty="0">
                <a:solidFill>
                  <a:srgbClr val="2D0DED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，計</a:t>
            </a:r>
            <a:r>
              <a:rPr lang="en-US" altLang="zh-TW" sz="28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119</a:t>
            </a:r>
            <a:r>
              <a:rPr altLang="en-US" sz="28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名</a:t>
            </a:r>
            <a:r>
              <a:rPr altLang="en-US" sz="2800" b="1" dirty="0">
                <a:solidFill>
                  <a:srgbClr val="2D0DED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en-US" sz="28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altLang="en-US" sz="2800" b="1" dirty="0" err="1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基北區免試</a:t>
            </a:r>
            <a:r>
              <a:rPr lang="zh-TW" altLang="en-US" sz="28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名額計</a:t>
            </a:r>
            <a:r>
              <a:rPr lang="en-US" altLang="zh-TW" sz="28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221</a:t>
            </a:r>
            <a:r>
              <a:rPr altLang="en-US" sz="28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名</a:t>
            </a:r>
            <a:endParaRPr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530475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標題 1">
            <a:extLst>
              <a:ext uri="{FF2B5EF4-FFF2-40B4-BE49-F238E27FC236}">
                <a16:creationId xmlns:a16="http://schemas.microsoft.com/office/drawing/2014/main" id="{6F3FC27A-8405-42C6-82E7-BA06E77E9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altLang="en-US" sz="4000" b="1" dirty="0" err="1">
                <a:solidFill>
                  <a:srgbClr val="7030A0"/>
                </a:solidFill>
                <a:latin typeface="微軟正黑體" panose="020B0604030504040204" pitchFamily="34" charset="-120"/>
              </a:rPr>
              <a:t>明德高中財經雙語實驗班</a:t>
            </a:r>
            <a:br>
              <a:rPr lang="en-US" altLang="zh-TW" b="1" dirty="0">
                <a:latin typeface="微軟正黑體" panose="020B0604030504040204" pitchFamily="34" charset="-120"/>
              </a:rPr>
            </a:br>
            <a:r>
              <a:rPr lang="en-US" altLang="zh-TW" sz="2700" b="1" dirty="0">
                <a:solidFill>
                  <a:srgbClr val="C00000"/>
                </a:solidFill>
                <a:latin typeface="微軟正黑體" panose="020B0604030504040204" pitchFamily="34" charset="-120"/>
              </a:rPr>
              <a:t>-</a:t>
            </a:r>
            <a:r>
              <a:rPr altLang="en-US" sz="2700" b="1" dirty="0" err="1">
                <a:solidFill>
                  <a:srgbClr val="C00000"/>
                </a:solidFill>
                <a:latin typeface="微軟正黑體" panose="020B0604030504040204" pitchFamily="34" charset="-120"/>
              </a:rPr>
              <a:t>新北市公立高中唯一連</a:t>
            </a:r>
            <a:r>
              <a:rPr lang="zh-TW" altLang="en-US" sz="2700" b="1" dirty="0">
                <a:solidFill>
                  <a:srgbClr val="C00000"/>
                </a:solidFill>
                <a:latin typeface="微軟正黑體" panose="020B0604030504040204" pitchFamily="34" charset="-120"/>
              </a:rPr>
              <a:t>續</a:t>
            </a:r>
            <a:r>
              <a:rPr lang="en-US" altLang="zh-TW" sz="2700" b="1" dirty="0">
                <a:solidFill>
                  <a:srgbClr val="C00000"/>
                </a:solidFill>
                <a:latin typeface="微軟正黑體" panose="020B0604030504040204" pitchFamily="34" charset="-120"/>
              </a:rPr>
              <a:t>4</a:t>
            </a:r>
            <a:r>
              <a:rPr altLang="en-US" sz="2700" b="1" dirty="0">
                <a:solidFill>
                  <a:srgbClr val="C00000"/>
                </a:solidFill>
                <a:latin typeface="微軟正黑體" panose="020B0604030504040204" pitchFamily="34" charset="-120"/>
              </a:rPr>
              <a:t>年申請通過</a:t>
            </a:r>
            <a:endParaRPr altLang="en-US" b="1" dirty="0">
              <a:solidFill>
                <a:srgbClr val="C00000"/>
              </a:solidFill>
              <a:latin typeface="微軟正黑體" panose="020B0604030504040204" pitchFamily="34" charset="-120"/>
            </a:endParaRPr>
          </a:p>
        </p:txBody>
      </p:sp>
      <p:pic>
        <p:nvPicPr>
          <p:cNvPr id="54275" name="內容版面配置區 3">
            <a:extLst>
              <a:ext uri="{FF2B5EF4-FFF2-40B4-BE49-F238E27FC236}">
                <a16:creationId xmlns:a16="http://schemas.microsoft.com/office/drawing/2014/main" id="{BC5C5B79-372D-4632-9EFF-B5AB86645EE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11" r="32713" b="22874"/>
          <a:stretch>
            <a:fillRect/>
          </a:stretch>
        </p:blipFill>
        <p:spPr>
          <a:xfrm>
            <a:off x="5118570" y="1832204"/>
            <a:ext cx="3847108" cy="2287422"/>
          </a:xfrm>
        </p:spPr>
      </p:pic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AE26D825-DBF0-403F-8EC3-FAB832033C75}"/>
              </a:ext>
            </a:extLst>
          </p:cNvPr>
          <p:cNvSpPr txBox="1">
            <a:spLocks/>
          </p:cNvSpPr>
          <p:nvPr/>
        </p:nvSpPr>
        <p:spPr>
          <a:xfrm>
            <a:off x="671703" y="1542212"/>
            <a:ext cx="4055166" cy="3337219"/>
          </a:xfrm>
          <a:prstGeom prst="rect">
            <a:avLst/>
          </a:prstGeom>
        </p:spPr>
        <p:txBody>
          <a:bodyPr lIns="51435" tIns="25718" rIns="51435" bIns="25718">
            <a:normAutofit/>
          </a:bodyPr>
          <a:lstStyle>
            <a:lvl1pPr marL="228600" indent="-228600">
              <a:spcBef>
                <a:spcPts val="18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685800" indent="-228600">
              <a:spcBef>
                <a:spcPts val="12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 marL="1143000" indent="-228600">
              <a:spcBef>
                <a:spcPts val="8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 marL="1600200" indent="-228600">
              <a:spcBef>
                <a:spcPts val="6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 marL="2057400" indent="-228600">
              <a:spcBef>
                <a:spcPts val="6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9pPr>
          </a:lstStyle>
          <a:p>
            <a:pPr marL="171450" indent="-171450" defTabSz="685800">
              <a:lnSpc>
                <a:spcPct val="90000"/>
              </a:lnSpc>
              <a:spcBef>
                <a:spcPts val="750"/>
              </a:spcBef>
            </a:pPr>
            <a:r>
              <a:rPr lang="zh-TW" altLang="en-US" sz="1575" b="1" dirty="0">
                <a:solidFill>
                  <a:srgbClr val="FF0000"/>
                </a:solidFill>
                <a:latin typeface="微軟正黑體" panose="020B0604030504040204" pitchFamily="34" charset="-120"/>
              </a:rPr>
              <a:t>英文課採用全英文授課</a:t>
            </a:r>
            <a:r>
              <a:rPr lang="zh-TW" altLang="en-US" sz="1575" b="1" dirty="0">
                <a:solidFill>
                  <a:srgbClr val="000000"/>
                </a:solidFill>
                <a:latin typeface="微軟正黑體" panose="020B0604030504040204" pitchFamily="34" charset="-120"/>
              </a:rPr>
              <a:t>：</a:t>
            </a:r>
            <a:endParaRPr lang="en-US" altLang="zh-TW" sz="1575" b="1" dirty="0">
              <a:solidFill>
                <a:srgbClr val="000000"/>
              </a:solidFill>
              <a:latin typeface="微軟正黑體" panose="020B0604030504040204" pitchFamily="34" charset="-120"/>
            </a:endParaRPr>
          </a:p>
          <a:p>
            <a:pPr marL="171450" indent="-171450" algn="just" defTabSz="685800">
              <a:lnSpc>
                <a:spcPct val="90000"/>
              </a:lnSpc>
              <a:spcBef>
                <a:spcPts val="750"/>
              </a:spcBef>
              <a:buNone/>
            </a:pPr>
            <a:r>
              <a:rPr lang="zh-TW" altLang="en-US" sz="1575" b="1" dirty="0">
                <a:solidFill>
                  <a:srgbClr val="000000"/>
                </a:solidFill>
                <a:latin typeface="微軟正黑體" panose="020B0604030504040204" pitchFamily="34" charset="-120"/>
              </a:rPr>
              <a:t>本校於</a:t>
            </a:r>
            <a:r>
              <a:rPr lang="en-US" altLang="zh-TW" sz="1575" b="1" dirty="0">
                <a:solidFill>
                  <a:srgbClr val="000000"/>
                </a:solidFill>
                <a:latin typeface="微軟正黑體" panose="020B0604030504040204" pitchFamily="34" charset="-120"/>
              </a:rPr>
              <a:t>110</a:t>
            </a:r>
            <a:r>
              <a:rPr lang="zh-TW" altLang="en-US" sz="1575" b="1" dirty="0">
                <a:solidFill>
                  <a:srgbClr val="000000"/>
                </a:solidFill>
                <a:latin typeface="微軟正黑體" panose="020B0604030504040204" pitchFamily="34" charset="-120"/>
              </a:rPr>
              <a:t>學年度開始，通過教育部擴增雙語實驗班計畫補助，聘請專職外籍合格教師常駐校內。雙語實驗班每週</a:t>
            </a:r>
            <a:r>
              <a:rPr lang="en-US" altLang="zh-TW" sz="1575" b="1" dirty="0">
                <a:solidFill>
                  <a:srgbClr val="000000"/>
                </a:solidFill>
                <a:latin typeface="微軟正黑體" panose="020B0604030504040204" pitchFamily="34" charset="-120"/>
              </a:rPr>
              <a:t>4</a:t>
            </a:r>
            <a:r>
              <a:rPr lang="zh-TW" altLang="en-US" sz="1575" b="1" dirty="0">
                <a:solidFill>
                  <a:srgbClr val="000000"/>
                </a:solidFill>
                <a:latin typeface="微軟正黑體" panose="020B0604030504040204" pitchFamily="34" charset="-120"/>
              </a:rPr>
              <a:t>節英文課，全程由外師進行全英文授課，並由校內英文老師協同教學，引導學生英文聽說讀寫的能力。</a:t>
            </a:r>
            <a:endParaRPr lang="en-US" altLang="zh-TW" sz="1575" b="1" dirty="0">
              <a:solidFill>
                <a:srgbClr val="000000"/>
              </a:solidFill>
              <a:latin typeface="微軟正黑體" panose="020B0604030504040204" pitchFamily="34" charset="-120"/>
            </a:endParaRPr>
          </a:p>
          <a:p>
            <a:pPr marL="171450" indent="-171450" defTabSz="685800">
              <a:lnSpc>
                <a:spcPct val="90000"/>
              </a:lnSpc>
              <a:spcBef>
                <a:spcPts val="750"/>
              </a:spcBef>
            </a:pPr>
            <a:r>
              <a:rPr lang="zh-TW" altLang="en-US" sz="1575" b="1" dirty="0">
                <a:solidFill>
                  <a:srgbClr val="FF0000"/>
                </a:solidFill>
                <a:latin typeface="微軟正黑體" panose="020B0604030504040204" pitchFamily="34" charset="-120"/>
              </a:rPr>
              <a:t>資訊科技雙語課程</a:t>
            </a:r>
            <a:r>
              <a:rPr lang="zh-TW" altLang="en-US" sz="1575" b="1" dirty="0">
                <a:solidFill>
                  <a:srgbClr val="000000"/>
                </a:solidFill>
                <a:latin typeface="微軟正黑體" panose="020B0604030504040204" pitchFamily="34" charset="-120"/>
              </a:rPr>
              <a:t>：</a:t>
            </a:r>
            <a:endParaRPr lang="en-US" altLang="zh-TW" sz="1575" b="1" dirty="0">
              <a:solidFill>
                <a:srgbClr val="000000"/>
              </a:solidFill>
              <a:latin typeface="微軟正黑體" panose="020B0604030504040204" pitchFamily="34" charset="-120"/>
            </a:endParaRPr>
          </a:p>
          <a:p>
            <a:pPr marL="171450" indent="-171450" defTabSz="685800">
              <a:lnSpc>
                <a:spcPct val="90000"/>
              </a:lnSpc>
              <a:spcBef>
                <a:spcPts val="750"/>
              </a:spcBef>
              <a:buNone/>
            </a:pPr>
            <a:r>
              <a:rPr lang="zh-TW" altLang="en-US" sz="1575" b="1" dirty="0">
                <a:solidFill>
                  <a:srgbClr val="000000"/>
                </a:solidFill>
                <a:latin typeface="微軟正黑體" panose="020B0604030504040204" pitchFamily="34" charset="-120"/>
              </a:rPr>
              <a:t>雙語實驗班多以財經資管學群為升學目標，因此規劃資訊科目以中英文雙語方式上課，培養學生在英文與資訊方面能力，提升進入大學的競爭力。</a:t>
            </a:r>
            <a:endParaRPr lang="en-US" altLang="zh-TW" sz="1575" b="1" dirty="0">
              <a:solidFill>
                <a:srgbClr val="000000"/>
              </a:solidFill>
              <a:latin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投影片編號版面配置區 3">
            <a:extLst>
              <a:ext uri="{FF2B5EF4-FFF2-40B4-BE49-F238E27FC236}">
                <a16:creationId xmlns:a16="http://schemas.microsoft.com/office/drawing/2014/main" id="{0D1F6D20-F913-4403-B5DE-999010A9E05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114300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5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557213" indent="-214313">
              <a:spcBef>
                <a:spcPts val="900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 marL="857250" indent="-171450">
              <a:spcBef>
                <a:spcPts val="6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 marL="1200150" indent="-171450">
              <a:spcBef>
                <a:spcPts val="450"/>
              </a:spcBef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 marL="1543050" indent="-171450">
              <a:spcBef>
                <a:spcPts val="450"/>
              </a:spcBef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 marL="1885950" indent="-17145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6pPr>
            <a:lvl7pPr marL="2228850" indent="-17145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7pPr>
            <a:lvl8pPr marL="2571750" indent="-17145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8pPr>
            <a:lvl9pPr marL="2914650" indent="-17145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fld id="{3FEE05DA-54AE-4454-B184-73C71F7CC8A1}" type="slidenum">
              <a:rPr lang="en-US" altLang="zh-TW" sz="750">
                <a:solidFill>
                  <a:srgbClr val="9A5315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pPr defTabSz="685800">
                <a:spcBef>
                  <a:spcPct val="0"/>
                </a:spcBef>
                <a:buNone/>
              </a:pPr>
              <a:t>46</a:t>
            </a:fld>
            <a:endParaRPr lang="zh-TW" altLang="en-US" sz="750">
              <a:solidFill>
                <a:srgbClr val="9A5315"/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E46298E4-5E53-4C3E-94F4-A7117D7290B8}"/>
              </a:ext>
            </a:extLst>
          </p:cNvPr>
          <p:cNvSpPr/>
          <p:nvPr/>
        </p:nvSpPr>
        <p:spPr>
          <a:xfrm>
            <a:off x="230294" y="81855"/>
            <a:ext cx="8913706" cy="482330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defTabSz="685800">
              <a:lnSpc>
                <a:spcPct val="150000"/>
              </a:lnSpc>
            </a:pPr>
            <a:r>
              <a:rPr lang="zh-TW" altLang="zh-TW" sz="2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高一住宿專班：招收一班</a:t>
            </a:r>
            <a:r>
              <a:rPr lang="en-US" altLang="zh-TW" sz="2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34</a:t>
            </a:r>
            <a:r>
              <a:rPr lang="zh-TW" altLang="zh-TW" sz="2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人。</a:t>
            </a:r>
          </a:p>
          <a:p>
            <a:pPr defTabSz="685800">
              <a:lnSpc>
                <a:spcPct val="150000"/>
              </a:lnSpc>
              <a:buFont typeface="Microsoft JhengHei UI" panose="020B0604030504040204" pitchFamily="34" charset="-120"/>
              <a:buAutoNum type="arabicPeriod"/>
            </a:pPr>
            <a:r>
              <a:rPr lang="zh-TW" altLang="zh-TW" sz="2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每學期三餐伙食、第八節與晚間生活學習與輔導費、住宿費、洗衣費費總計約</a:t>
            </a:r>
            <a:r>
              <a:rPr lang="en-US" altLang="zh-TW" sz="2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33000</a:t>
            </a:r>
            <a:r>
              <a:rPr lang="zh-TW" altLang="zh-TW" sz="2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en-US" altLang="zh-TW" sz="2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不包含交通車、制服費用</a:t>
            </a:r>
            <a:r>
              <a:rPr lang="en-US" altLang="zh-TW" sz="2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2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，平均每月約</a:t>
            </a:r>
            <a:r>
              <a:rPr lang="en-US" altLang="zh-TW" sz="2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6600</a:t>
            </a:r>
            <a:r>
              <a:rPr lang="zh-TW" altLang="zh-TW" sz="2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元。</a:t>
            </a:r>
          </a:p>
          <a:p>
            <a:pPr defTabSz="685800">
              <a:lnSpc>
                <a:spcPct val="150000"/>
              </a:lnSpc>
              <a:buFont typeface="Microsoft JhengHei UI" panose="020B0604030504040204" pitchFamily="34" charset="-120"/>
              <a:buAutoNum type="arabicPeriod"/>
            </a:pPr>
            <a:r>
              <a:rPr lang="zh-TW" altLang="en-US" sz="2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原住民學生補助：</a:t>
            </a:r>
            <a:r>
              <a:rPr lang="zh-TW" altLang="en-US" sz="2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伙食費</a:t>
            </a:r>
            <a:r>
              <a:rPr lang="en-US" altLang="zh-TW" sz="2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16000</a:t>
            </a:r>
            <a:r>
              <a:rPr lang="zh-TW" altLang="en-US" sz="2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en-US" altLang="zh-TW" sz="2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/1</a:t>
            </a:r>
            <a:r>
              <a:rPr lang="zh-TW" altLang="en-US" sz="2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學期、住宿費</a:t>
            </a:r>
            <a:r>
              <a:rPr lang="en-US" altLang="zh-TW" sz="2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3500</a:t>
            </a:r>
            <a:r>
              <a:rPr lang="zh-TW" altLang="en-US" sz="2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en-US" altLang="zh-TW" sz="2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/1</a:t>
            </a:r>
            <a:r>
              <a:rPr lang="zh-TW" altLang="en-US" sz="2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學期。</a:t>
            </a:r>
            <a:endParaRPr lang="en-US" altLang="zh-TW" sz="26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685800">
              <a:lnSpc>
                <a:spcPct val="150000"/>
              </a:lnSpc>
              <a:buFont typeface="Microsoft JhengHei UI" panose="020B0604030504040204" pitchFamily="34" charset="-120"/>
              <a:buAutoNum type="arabicPeriod"/>
            </a:pPr>
            <a:r>
              <a:rPr lang="zh-TW" altLang="en-US" sz="2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低收入戶子女住宿費減免：</a:t>
            </a:r>
            <a:r>
              <a:rPr lang="en-US" altLang="zh-TW" sz="2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4810</a:t>
            </a:r>
            <a:r>
              <a:rPr lang="zh-TW" altLang="en-US" sz="2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en-US" altLang="zh-TW" sz="2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/1</a:t>
            </a:r>
            <a:r>
              <a:rPr lang="zh-TW" altLang="en-US" sz="2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學期。</a:t>
            </a:r>
            <a:endParaRPr lang="en-US" altLang="zh-TW" sz="26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685800">
              <a:lnSpc>
                <a:spcPct val="150000"/>
              </a:lnSpc>
              <a:buFont typeface="Microsoft JhengHei UI" panose="020B0604030504040204" pitchFamily="34" charset="-120"/>
              <a:buAutoNum type="arabicPeriod"/>
            </a:pPr>
            <a:r>
              <a:rPr lang="zh-TW" altLang="en-US" sz="2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國中教育會考</a:t>
            </a:r>
            <a:r>
              <a:rPr lang="en-US" altLang="zh-TW" sz="2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15</a:t>
            </a:r>
            <a:r>
              <a:rPr lang="zh-TW" altLang="en-US" sz="2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分以上高一免收住宿費：</a:t>
            </a:r>
            <a:r>
              <a:rPr lang="en-US" altLang="zh-TW" sz="2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9620</a:t>
            </a:r>
            <a:r>
              <a:rPr lang="zh-TW" altLang="en-US" sz="2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en-US" altLang="zh-TW" sz="2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/1</a:t>
            </a:r>
            <a:r>
              <a:rPr lang="zh-TW" altLang="en-US" sz="2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學年。</a:t>
            </a:r>
            <a:endParaRPr lang="zh-TW" altLang="zh-TW" sz="26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投影片編號版面配置區 3">
            <a:extLst>
              <a:ext uri="{FF2B5EF4-FFF2-40B4-BE49-F238E27FC236}">
                <a16:creationId xmlns:a16="http://schemas.microsoft.com/office/drawing/2014/main" id="{47952368-EE47-4058-9922-9A5ECBF0FA2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114300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5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557213" indent="-214313">
              <a:spcBef>
                <a:spcPts val="900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 marL="857250" indent="-171450">
              <a:spcBef>
                <a:spcPts val="6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 marL="1200150" indent="-171450">
              <a:spcBef>
                <a:spcPts val="450"/>
              </a:spcBef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 marL="1543050" indent="-171450">
              <a:spcBef>
                <a:spcPts val="450"/>
              </a:spcBef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 marL="1885950" indent="-17145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6pPr>
            <a:lvl7pPr marL="2228850" indent="-17145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7pPr>
            <a:lvl8pPr marL="2571750" indent="-17145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8pPr>
            <a:lvl9pPr marL="2914650" indent="-17145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fld id="{028754B4-7D13-468F-97CF-30AEB9E8A138}" type="slidenum">
              <a:rPr lang="en-US" altLang="zh-TW" sz="750">
                <a:solidFill>
                  <a:srgbClr val="9A5315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pPr defTabSz="685800">
                <a:spcBef>
                  <a:spcPct val="0"/>
                </a:spcBef>
                <a:buNone/>
              </a:pPr>
              <a:t>47</a:t>
            </a:fld>
            <a:endParaRPr lang="zh-TW" altLang="en-US" sz="750">
              <a:solidFill>
                <a:srgbClr val="9A5315"/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E46298E4-5E53-4C3E-94F4-A7117D7290B8}"/>
              </a:ext>
            </a:extLst>
          </p:cNvPr>
          <p:cNvSpPr/>
          <p:nvPr/>
        </p:nvSpPr>
        <p:spPr>
          <a:xfrm>
            <a:off x="858914" y="674657"/>
            <a:ext cx="7876713" cy="3819892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defTabSz="685800">
              <a:lnSpc>
                <a:spcPct val="150000"/>
              </a:lnSpc>
            </a:pPr>
            <a:r>
              <a:rPr lang="zh-TW" altLang="zh-TW" sz="27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高一住宿專班：</a:t>
            </a:r>
            <a:endParaRPr lang="en-US" altLang="zh-TW" sz="27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685800">
              <a:lnSpc>
                <a:spcPct val="150000"/>
              </a:lnSpc>
            </a:pPr>
            <a:r>
              <a:rPr lang="zh-TW" altLang="zh-TW" sz="27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招收一班</a:t>
            </a:r>
            <a:r>
              <a:rPr lang="en-US" altLang="zh-TW" sz="27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34</a:t>
            </a:r>
            <a:r>
              <a:rPr lang="zh-TW" altLang="zh-TW" sz="27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人。</a:t>
            </a:r>
            <a:endParaRPr lang="zh-TW" altLang="zh-TW" sz="24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7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建議會考積點</a:t>
            </a:r>
            <a:r>
              <a:rPr lang="en-US" altLang="zh-TW" sz="27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15</a:t>
            </a:r>
            <a:r>
              <a:rPr lang="zh-TW" altLang="en-US" sz="27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分左右學生就讀住宿專班</a:t>
            </a:r>
            <a:endParaRPr lang="en-US" altLang="zh-TW" sz="27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7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星期三晚上選修英檢或日文</a:t>
            </a:r>
            <a:endParaRPr lang="en-US" altLang="zh-TW" sz="27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7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同學可以申請志同道合的室友同寢室</a:t>
            </a:r>
            <a:r>
              <a:rPr lang="en-US" altLang="zh-TW" sz="27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7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男、女分宿</a:t>
            </a:r>
            <a:r>
              <a:rPr lang="en-US" altLang="zh-TW" sz="27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defTabSz="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3000" b="1" u="sng" dirty="0">
                <a:solidFill>
                  <a:srgbClr val="0E18D8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學習吃苦！</a:t>
            </a:r>
            <a:endParaRPr lang="en-US" altLang="zh-TW" sz="3000" b="1" u="sng" dirty="0">
              <a:solidFill>
                <a:srgbClr val="0E18D8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圖片 4">
            <a:extLst>
              <a:ext uri="{FF2B5EF4-FFF2-40B4-BE49-F238E27FC236}">
                <a16:creationId xmlns:a16="http://schemas.microsoft.com/office/drawing/2014/main" id="{757DCC0D-7D6B-42B9-9EE5-3E939E38B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2" b="13251"/>
          <a:stretch>
            <a:fillRect/>
          </a:stretch>
        </p:blipFill>
        <p:spPr bwMode="auto">
          <a:xfrm>
            <a:off x="2303860" y="2761061"/>
            <a:ext cx="4000500" cy="238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3" name="圖片 2">
            <a:extLst>
              <a:ext uri="{FF2B5EF4-FFF2-40B4-BE49-F238E27FC236}">
                <a16:creationId xmlns:a16="http://schemas.microsoft.com/office/drawing/2014/main" id="{6D22B4F3-E1F0-480B-A03C-D23C308C6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29" y="1"/>
            <a:ext cx="3324226" cy="2494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4" name="圖片 13">
            <a:extLst>
              <a:ext uri="{FF2B5EF4-FFF2-40B4-BE49-F238E27FC236}">
                <a16:creationId xmlns:a16="http://schemas.microsoft.com/office/drawing/2014/main" id="{A59BFAB9-09B8-4920-9EA1-9C8E6D6BA9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36961"/>
            <a:ext cx="3501629" cy="2625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wipe dir="d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內容版面配置區 10">
            <a:extLst>
              <a:ext uri="{FF2B5EF4-FFF2-40B4-BE49-F238E27FC236}">
                <a16:creationId xmlns:a16="http://schemas.microsoft.com/office/drawing/2014/main" id="{F2E2E066-98C4-48C4-BC4E-BCBCEE2D704B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82705" y="446485"/>
            <a:ext cx="2992040" cy="2241947"/>
          </a:xfrm>
        </p:spPr>
      </p:pic>
      <p:pic>
        <p:nvPicPr>
          <p:cNvPr id="67587" name="內容版面配置區 12">
            <a:extLst>
              <a:ext uri="{FF2B5EF4-FFF2-40B4-BE49-F238E27FC236}">
                <a16:creationId xmlns:a16="http://schemas.microsoft.com/office/drawing/2014/main" id="{AFCD511D-86E3-43D9-88CC-56736714C8BE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3000" y="451247"/>
            <a:ext cx="2990850" cy="2241947"/>
          </a:xfrm>
        </p:spPr>
      </p:pic>
      <p:pic>
        <p:nvPicPr>
          <p:cNvPr id="67588" name="圖片 2">
            <a:extLst>
              <a:ext uri="{FF2B5EF4-FFF2-40B4-BE49-F238E27FC236}">
                <a16:creationId xmlns:a16="http://schemas.microsoft.com/office/drawing/2014/main" id="{72C45DE2-E7A6-4F96-95BE-DBD10501BD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504" y="2752725"/>
            <a:ext cx="3132534" cy="2349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0" name="圖片 5">
            <a:extLst>
              <a:ext uri="{FF2B5EF4-FFF2-40B4-BE49-F238E27FC236}">
                <a16:creationId xmlns:a16="http://schemas.microsoft.com/office/drawing/2014/main" id="{F0F25F8F-F1DC-4504-9FC7-58B0CFD02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792" y="2752725"/>
            <a:ext cx="3131344" cy="2349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4BB1F7C0-63FC-4626-B968-12E11CB04389}"/>
              </a:ext>
            </a:extLst>
          </p:cNvPr>
          <p:cNvSpPr txBox="1">
            <a:spLocks/>
          </p:cNvSpPr>
          <p:nvPr/>
        </p:nvSpPr>
        <p:spPr>
          <a:xfrm>
            <a:off x="745856" y="-116627"/>
            <a:ext cx="8083296" cy="72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2400" b="1">
                <a:solidFill>
                  <a:srgbClr val="0000FF"/>
                </a:solidFill>
              </a:rPr>
              <a:t>111-112</a:t>
            </a:r>
            <a:r>
              <a:rPr lang="zh-TW" altLang="en-US" sz="2400" b="1">
                <a:solidFill>
                  <a:srgbClr val="0000FF"/>
                </a:solidFill>
              </a:rPr>
              <a:t>年度已獲得教育部</a:t>
            </a:r>
            <a:r>
              <a:rPr lang="en-US" altLang="zh-TW" sz="2400" b="1">
                <a:solidFill>
                  <a:srgbClr val="0000FF"/>
                </a:solidFill>
              </a:rPr>
              <a:t>4500</a:t>
            </a:r>
            <a:r>
              <a:rPr lang="zh-TW" altLang="en-US" sz="2400" b="1">
                <a:solidFill>
                  <a:srgbClr val="0000FF"/>
                </a:solidFill>
              </a:rPr>
              <a:t>萬元補助整修宿舍衛浴廁所</a:t>
            </a:r>
            <a:endParaRPr lang="zh-TW" altLang="en-US" sz="24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7ED73C1-6926-408D-AC25-3E7BB65A1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A508C26-08AB-471D-A528-3B26A58D1A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graphicFrame>
        <p:nvGraphicFramePr>
          <p:cNvPr id="5" name="圖表 4">
            <a:extLst>
              <a:ext uri="{FF2B5EF4-FFF2-40B4-BE49-F238E27FC236}">
                <a16:creationId xmlns:a16="http://schemas.microsoft.com/office/drawing/2014/main" id="{45779FE3-511E-4DF2-87C9-8B382BA9A7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7609289"/>
              </p:ext>
            </p:extLst>
          </p:nvPr>
        </p:nvGraphicFramePr>
        <p:xfrm>
          <a:off x="243840" y="238603"/>
          <a:ext cx="8618220" cy="47315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403237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291956C-DF51-4362-BD06-5D5EF5C35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7972" y="36044"/>
            <a:ext cx="3989328" cy="1636969"/>
          </a:xfrm>
        </p:spPr>
        <p:txBody>
          <a:bodyPr>
            <a:noAutofit/>
          </a:bodyPr>
          <a:lstStyle/>
          <a:p>
            <a:pPr algn="ctr"/>
            <a:r>
              <a:rPr lang="zh-TW" altLang="en-US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明德高中星空夜市</a:t>
            </a:r>
            <a:r>
              <a:rPr lang="en-US" altLang="zh-TW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每學期</a:t>
            </a:r>
            <a:r>
              <a:rPr lang="en-US" altLang="zh-TW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次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F767E35-0352-44B7-A73E-774AE8609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77A5E3-626E-46EB-945D-EBA0B1EA9BBD}" type="slidenum">
              <a:rPr lang="en-US" altLang="zh-TW" smtClean="0"/>
              <a:pPr>
                <a:defRPr/>
              </a:pPr>
              <a:t>50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8E5BDFC1-DA7F-4ABA-9E80-9443434707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7" t="42581" r="11267" b="-224"/>
          <a:stretch/>
        </p:blipFill>
        <p:spPr>
          <a:xfrm>
            <a:off x="258708" y="2943701"/>
            <a:ext cx="4168161" cy="2097406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98B4D755-5158-4C45-B81D-7EB617C47A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44" t="38645" r="9605"/>
          <a:stretch/>
        </p:blipFill>
        <p:spPr>
          <a:xfrm>
            <a:off x="4572000" y="2115952"/>
            <a:ext cx="4445632" cy="2925155"/>
          </a:xfrm>
          <a:prstGeom prst="rect">
            <a:avLst/>
          </a:prstGeom>
        </p:spPr>
      </p:pic>
      <p:pic>
        <p:nvPicPr>
          <p:cNvPr id="12" name="內容版面配置區 5">
            <a:extLst>
              <a:ext uri="{FF2B5EF4-FFF2-40B4-BE49-F238E27FC236}">
                <a16:creationId xmlns:a16="http://schemas.microsoft.com/office/drawing/2014/main" id="{92D0E8E0-6646-4447-B1E6-AE259EF7C2B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7"/>
          <a:stretch/>
        </p:blipFill>
        <p:spPr bwMode="auto">
          <a:xfrm>
            <a:off x="258709" y="36044"/>
            <a:ext cx="4168161" cy="2849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08856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6677EAC1-E5B2-498D-881A-7B6375A6B4A1}"/>
              </a:ext>
            </a:extLst>
          </p:cNvPr>
          <p:cNvSpPr/>
          <p:nvPr/>
        </p:nvSpPr>
        <p:spPr>
          <a:xfrm>
            <a:off x="1143001" y="573883"/>
            <a:ext cx="7047310" cy="375551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zh-TW" altLang="en-US" sz="2700" dirty="0">
                <a:solidFill>
                  <a:srgbClr val="1F497D">
                    <a:lumMod val="25000"/>
                  </a:srgbClr>
                </a:solidFill>
                <a:latin typeface="文鼎超顏楷" panose="03000A09000000000000" pitchFamily="65" charset="-120"/>
                <a:ea typeface="文鼎超顏楷" panose="03000A09000000000000" pitchFamily="65" charset="-120"/>
              </a:rPr>
              <a:t>高中部社團共</a:t>
            </a:r>
            <a:r>
              <a:rPr lang="en-US" altLang="zh-TW" sz="2700" dirty="0">
                <a:solidFill>
                  <a:srgbClr val="1F497D">
                    <a:lumMod val="25000"/>
                  </a:srgbClr>
                </a:solidFill>
                <a:latin typeface="文鼎超顏楷" panose="03000A09000000000000" pitchFamily="65" charset="-120"/>
                <a:ea typeface="文鼎超顏楷" panose="03000A09000000000000" pitchFamily="65" charset="-120"/>
              </a:rPr>
              <a:t>24</a:t>
            </a:r>
            <a:r>
              <a:rPr lang="zh-TW" altLang="en-US" sz="2700" dirty="0">
                <a:solidFill>
                  <a:srgbClr val="1F497D">
                    <a:lumMod val="25000"/>
                  </a:srgbClr>
                </a:solidFill>
                <a:latin typeface="文鼎超顏楷" panose="03000A09000000000000" pitchFamily="65" charset="-120"/>
                <a:ea typeface="文鼎超顏楷" panose="03000A09000000000000" pitchFamily="65" charset="-120"/>
              </a:rPr>
              <a:t>個 </a:t>
            </a:r>
          </a:p>
          <a:p>
            <a:pPr defTabSz="685800">
              <a:lnSpc>
                <a:spcPct val="150000"/>
              </a:lnSpc>
              <a:defRPr/>
            </a:pPr>
            <a:r>
              <a:rPr lang="zh-TW" altLang="en-US" sz="2700" dirty="0">
                <a:solidFill>
                  <a:srgbClr val="FF0000"/>
                </a:solidFill>
                <a:latin typeface="文鼎超顏楷" panose="03000A09000000000000" pitchFamily="65" charset="-120"/>
                <a:ea typeface="文鼎超顏楷" panose="03000A09000000000000" pitchFamily="65" charset="-120"/>
              </a:rPr>
              <a:t>學聯會、熱音社、流音社、吉他社、漫研社、</a:t>
            </a:r>
            <a:endParaRPr lang="en-US" altLang="zh-TW" sz="2700" dirty="0">
              <a:solidFill>
                <a:srgbClr val="FF0000"/>
              </a:solidFill>
              <a:latin typeface="文鼎超顏楷" panose="03000A09000000000000" pitchFamily="65" charset="-120"/>
              <a:ea typeface="文鼎超顏楷" panose="03000A09000000000000" pitchFamily="65" charset="-120"/>
            </a:endParaRPr>
          </a:p>
          <a:p>
            <a:pPr defTabSz="685800">
              <a:lnSpc>
                <a:spcPct val="150000"/>
              </a:lnSpc>
              <a:defRPr/>
            </a:pPr>
            <a:r>
              <a:rPr lang="zh-TW" altLang="en-US" sz="2700" dirty="0">
                <a:solidFill>
                  <a:srgbClr val="7030A0"/>
                </a:solidFill>
                <a:latin typeface="文鼎超顏楷" panose="03000A09000000000000" pitchFamily="65" charset="-120"/>
                <a:ea typeface="文鼎超顏楷" panose="03000A09000000000000" pitchFamily="65" charset="-120"/>
              </a:rPr>
              <a:t>舞狂社、舞魂社、舞研社、熱舞社、烘焙社、</a:t>
            </a:r>
            <a:endParaRPr lang="en-US" altLang="zh-TW" sz="2700" dirty="0">
              <a:solidFill>
                <a:srgbClr val="7030A0"/>
              </a:solidFill>
              <a:latin typeface="文鼎超顏楷" panose="03000A09000000000000" pitchFamily="65" charset="-120"/>
              <a:ea typeface="文鼎超顏楷" panose="03000A09000000000000" pitchFamily="65" charset="-120"/>
            </a:endParaRPr>
          </a:p>
          <a:p>
            <a:pPr defTabSz="685800">
              <a:lnSpc>
                <a:spcPct val="150000"/>
              </a:lnSpc>
              <a:defRPr/>
            </a:pPr>
            <a:r>
              <a:rPr lang="zh-TW" altLang="en-US" sz="2700" dirty="0">
                <a:solidFill>
                  <a:srgbClr val="FF0000"/>
                </a:solidFill>
                <a:latin typeface="文鼎超顏楷" panose="03000A09000000000000" pitchFamily="65" charset="-120"/>
                <a:ea typeface="文鼎超顏楷" panose="03000A09000000000000" pitchFamily="65" charset="-120"/>
              </a:rPr>
              <a:t>桌遊社、瘋桌遊、科學社、奇蹟社、羽球社、</a:t>
            </a:r>
            <a:endParaRPr lang="en-US" altLang="zh-TW" sz="2700" dirty="0">
              <a:solidFill>
                <a:srgbClr val="FF0000"/>
              </a:solidFill>
              <a:latin typeface="文鼎超顏楷" panose="03000A09000000000000" pitchFamily="65" charset="-120"/>
              <a:ea typeface="文鼎超顏楷" panose="03000A09000000000000" pitchFamily="65" charset="-120"/>
            </a:endParaRPr>
          </a:p>
          <a:p>
            <a:pPr defTabSz="685800">
              <a:lnSpc>
                <a:spcPct val="150000"/>
              </a:lnSpc>
              <a:defRPr/>
            </a:pPr>
            <a:r>
              <a:rPr lang="zh-TW" altLang="en-US" sz="2700" dirty="0">
                <a:solidFill>
                  <a:srgbClr val="7030A0"/>
                </a:solidFill>
                <a:latin typeface="文鼎超顏楷" panose="03000A09000000000000" pitchFamily="65" charset="-120"/>
                <a:ea typeface="文鼎超顏楷" panose="03000A09000000000000" pitchFamily="65" charset="-120"/>
              </a:rPr>
              <a:t>籃球社、滑板社、排球社、桌球社、飛盤社、</a:t>
            </a:r>
            <a:endParaRPr lang="en-US" altLang="zh-TW" sz="2700" dirty="0">
              <a:solidFill>
                <a:srgbClr val="7030A0"/>
              </a:solidFill>
              <a:latin typeface="文鼎超顏楷" panose="03000A09000000000000" pitchFamily="65" charset="-120"/>
              <a:ea typeface="文鼎超顏楷" panose="03000A09000000000000" pitchFamily="65" charset="-120"/>
            </a:endParaRPr>
          </a:p>
          <a:p>
            <a:pPr defTabSz="685800">
              <a:lnSpc>
                <a:spcPct val="150000"/>
              </a:lnSpc>
              <a:defRPr/>
            </a:pPr>
            <a:r>
              <a:rPr lang="zh-TW" altLang="en-US" sz="2700" dirty="0">
                <a:solidFill>
                  <a:srgbClr val="FF0000"/>
                </a:solidFill>
                <a:latin typeface="文鼎超顏楷" panose="03000A09000000000000" pitchFamily="65" charset="-120"/>
                <a:ea typeface="文鼎超顏楷" panose="03000A09000000000000" pitchFamily="65" charset="-120"/>
              </a:rPr>
              <a:t>魔術社、電影欣賞、青銀島漂浪社</a:t>
            </a:r>
          </a:p>
        </p:txBody>
      </p:sp>
    </p:spTree>
    <p:extLst>
      <p:ext uri="{BB962C8B-B14F-4D97-AF65-F5344CB8AC3E}">
        <p14:creationId xmlns:p14="http://schemas.microsoft.com/office/powerpoint/2010/main" val="261109109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標題 1">
            <a:extLst>
              <a:ext uri="{FF2B5EF4-FFF2-40B4-BE49-F238E27FC236}">
                <a16:creationId xmlns:a16="http://schemas.microsoft.com/office/drawing/2014/main" id="{D219EAA3-A364-4511-B0A0-4D6EC585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3050" y="192881"/>
            <a:ext cx="5657850" cy="390525"/>
          </a:xfrm>
        </p:spPr>
        <p:txBody>
          <a:bodyPr>
            <a:noAutofit/>
          </a:bodyPr>
          <a:lstStyle/>
          <a:p>
            <a:r>
              <a:rPr altLang="en-US" sz="2400" b="1" dirty="0" err="1">
                <a:solidFill>
                  <a:srgbClr val="7030A0"/>
                </a:solidFill>
                <a:latin typeface="標楷體" panose="03000509000000000000" pitchFamily="65" charset="-120"/>
              </a:rPr>
              <a:t>學生社團辦公室</a:t>
            </a:r>
            <a:endParaRPr altLang="en-US" sz="2400" b="1" dirty="0">
              <a:solidFill>
                <a:srgbClr val="7030A0"/>
              </a:solidFill>
              <a:latin typeface="標楷體" panose="03000509000000000000" pitchFamily="65" charset="-120"/>
            </a:endParaRPr>
          </a:p>
        </p:txBody>
      </p:sp>
      <p:pic>
        <p:nvPicPr>
          <p:cNvPr id="74755" name="圖片 8">
            <a:extLst>
              <a:ext uri="{FF2B5EF4-FFF2-40B4-BE49-F238E27FC236}">
                <a16:creationId xmlns:a16="http://schemas.microsoft.com/office/drawing/2014/main" id="{BC0BD533-C323-49CA-8DB5-E567020EA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55"/>
          <a:stretch>
            <a:fillRect/>
          </a:stretch>
        </p:blipFill>
        <p:spPr bwMode="auto">
          <a:xfrm>
            <a:off x="4485085" y="711994"/>
            <a:ext cx="3432344" cy="2059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6" name="圖片 10">
            <a:extLst>
              <a:ext uri="{FF2B5EF4-FFF2-40B4-BE49-F238E27FC236}">
                <a16:creationId xmlns:a16="http://schemas.microsoft.com/office/drawing/2014/main" id="{6CB04AA0-FEB5-40C7-B49A-4F74FACD73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88"/>
          <a:stretch>
            <a:fillRect/>
          </a:stretch>
        </p:blipFill>
        <p:spPr bwMode="auto">
          <a:xfrm>
            <a:off x="986483" y="2920941"/>
            <a:ext cx="3254785" cy="2029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7" name="圖片 16">
            <a:extLst>
              <a:ext uri="{FF2B5EF4-FFF2-40B4-BE49-F238E27FC236}">
                <a16:creationId xmlns:a16="http://schemas.microsoft.com/office/drawing/2014/main" id="{88092A68-4A26-4744-8B49-5A1E60200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" r="-1683" b="23582"/>
          <a:stretch>
            <a:fillRect/>
          </a:stretch>
        </p:blipFill>
        <p:spPr bwMode="auto">
          <a:xfrm>
            <a:off x="4485084" y="2920941"/>
            <a:ext cx="3544159" cy="2029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9" name="內容版面配置區 4">
            <a:extLst>
              <a:ext uri="{FF2B5EF4-FFF2-40B4-BE49-F238E27FC236}">
                <a16:creationId xmlns:a16="http://schemas.microsoft.com/office/drawing/2014/main" id="{90139E3E-31D9-4244-822F-948403BD4B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2" t="23441" r="19954" b="13470"/>
          <a:stretch>
            <a:fillRect/>
          </a:stretch>
        </p:blipFill>
        <p:spPr bwMode="auto">
          <a:xfrm>
            <a:off x="970743" y="711995"/>
            <a:ext cx="3270525" cy="2059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112348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標題 1">
            <a:extLst>
              <a:ext uri="{FF2B5EF4-FFF2-40B4-BE49-F238E27FC236}">
                <a16:creationId xmlns:a16="http://schemas.microsoft.com/office/drawing/2014/main" id="{8661FA45-6BB7-4D1F-B672-ADDCFD905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3964" y="86916"/>
            <a:ext cx="1679972" cy="432197"/>
          </a:xfrm>
        </p:spPr>
        <p:txBody>
          <a:bodyPr>
            <a:normAutofit fontScale="90000"/>
          </a:bodyPr>
          <a:lstStyle/>
          <a:p>
            <a:r>
              <a:rPr altLang="en-US">
                <a:latin typeface="標楷體" panose="03000509000000000000" pitchFamily="65" charset="-120"/>
              </a:rPr>
              <a:t>社團活動</a:t>
            </a:r>
          </a:p>
        </p:txBody>
      </p:sp>
      <p:pic>
        <p:nvPicPr>
          <p:cNvPr id="69635" name="內容版面配置區 4">
            <a:extLst>
              <a:ext uri="{FF2B5EF4-FFF2-40B4-BE49-F238E27FC236}">
                <a16:creationId xmlns:a16="http://schemas.microsoft.com/office/drawing/2014/main" id="{272383E0-7E49-4631-A18A-2A6E71D14C4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0114" y="2787254"/>
            <a:ext cx="2945606" cy="2209800"/>
          </a:xfrm>
        </p:spPr>
      </p:pic>
      <p:pic>
        <p:nvPicPr>
          <p:cNvPr id="69636" name="圖片 6">
            <a:extLst>
              <a:ext uri="{FF2B5EF4-FFF2-40B4-BE49-F238E27FC236}">
                <a16:creationId xmlns:a16="http://schemas.microsoft.com/office/drawing/2014/main" id="{ABB684BE-24DE-4AF2-B0B1-5D95A64CFD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458" y="2558655"/>
            <a:ext cx="4060031" cy="2545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7" name="內容版面配置區 8">
            <a:extLst>
              <a:ext uri="{FF2B5EF4-FFF2-40B4-BE49-F238E27FC236}">
                <a16:creationId xmlns:a16="http://schemas.microsoft.com/office/drawing/2014/main" id="{15AD50C5-E18C-4667-9750-8C556919DB6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33488" y="627461"/>
            <a:ext cx="3687366" cy="1931194"/>
          </a:xfrm>
        </p:spPr>
      </p:pic>
      <p:pic>
        <p:nvPicPr>
          <p:cNvPr id="69638" name="圖片 5">
            <a:extLst>
              <a:ext uri="{FF2B5EF4-FFF2-40B4-BE49-F238E27FC236}">
                <a16:creationId xmlns:a16="http://schemas.microsoft.com/office/drawing/2014/main" id="{38DEE649-A06B-41B7-B1CF-752629BC0C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776" y="72629"/>
            <a:ext cx="2756297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53583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標題 1">
            <a:extLst>
              <a:ext uri="{FF2B5EF4-FFF2-40B4-BE49-F238E27FC236}">
                <a16:creationId xmlns:a16="http://schemas.microsoft.com/office/drawing/2014/main" id="{BF98733B-AF38-43CB-8E72-E01D452E9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1391" y="751286"/>
            <a:ext cx="5915025" cy="745331"/>
          </a:xfrm>
        </p:spPr>
        <p:txBody>
          <a:bodyPr>
            <a:normAutofit fontScale="90000"/>
          </a:bodyPr>
          <a:lstStyle/>
          <a:p>
            <a:r>
              <a:rPr altLang="en-US"/>
              <a:t>                        </a:t>
            </a:r>
          </a:p>
        </p:txBody>
      </p:sp>
      <p:pic>
        <p:nvPicPr>
          <p:cNvPr id="70659" name="內容版面配置區 4">
            <a:extLst>
              <a:ext uri="{FF2B5EF4-FFF2-40B4-BE49-F238E27FC236}">
                <a16:creationId xmlns:a16="http://schemas.microsoft.com/office/drawing/2014/main" id="{9AA30224-1AF1-446F-9AAF-44FF9A49CA7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24225" y="2333626"/>
            <a:ext cx="2366963" cy="2059781"/>
          </a:xfrm>
        </p:spPr>
      </p:pic>
      <p:pic>
        <p:nvPicPr>
          <p:cNvPr id="70660" name="內容版面配置區 5">
            <a:extLst>
              <a:ext uri="{FF2B5EF4-FFF2-40B4-BE49-F238E27FC236}">
                <a16:creationId xmlns:a16="http://schemas.microsoft.com/office/drawing/2014/main" id="{061339C5-DDD1-4CE9-98A6-EAD1F209386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81650" y="3333751"/>
            <a:ext cx="2411016" cy="1808560"/>
          </a:xfrm>
        </p:spPr>
      </p:pic>
      <p:pic>
        <p:nvPicPr>
          <p:cNvPr id="70661" name="圖片 6">
            <a:extLst>
              <a:ext uri="{FF2B5EF4-FFF2-40B4-BE49-F238E27FC236}">
                <a16:creationId xmlns:a16="http://schemas.microsoft.com/office/drawing/2014/main" id="{25721379-A7DC-4291-BE6F-2977847F11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4" y="3206353"/>
            <a:ext cx="2293144" cy="174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2" name="圖片 7">
            <a:extLst>
              <a:ext uri="{FF2B5EF4-FFF2-40B4-BE49-F238E27FC236}">
                <a16:creationId xmlns:a16="http://schemas.microsoft.com/office/drawing/2014/main" id="{059FC737-9D34-4935-9EB9-7E3778D6A4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1816" y="411956"/>
            <a:ext cx="272415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3" name="圖片 8">
            <a:extLst>
              <a:ext uri="{FF2B5EF4-FFF2-40B4-BE49-F238E27FC236}">
                <a16:creationId xmlns:a16="http://schemas.microsoft.com/office/drawing/2014/main" id="{784CE2C8-4C23-476C-83A6-B753C22C67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00026"/>
            <a:ext cx="2943225" cy="2456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4" name="圖片 9">
            <a:extLst>
              <a:ext uri="{FF2B5EF4-FFF2-40B4-BE49-F238E27FC236}">
                <a16:creationId xmlns:a16="http://schemas.microsoft.com/office/drawing/2014/main" id="{088EE8D8-80AA-4839-9D45-D6F976E2D9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129" y="303610"/>
            <a:ext cx="1484709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050190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D9E8424-4CA7-4FAA-BDBA-DE45426B78CF}"/>
              </a:ext>
            </a:extLst>
          </p:cNvPr>
          <p:cNvSpPr/>
          <p:nvPr/>
        </p:nvSpPr>
        <p:spPr>
          <a:xfrm>
            <a:off x="1497806" y="86916"/>
            <a:ext cx="6368654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685800">
              <a:defRPr/>
            </a:pPr>
            <a:r>
              <a:rPr lang="zh-TW" altLang="zh-TW" sz="1800" b="1" kern="100" dirty="0">
                <a:solidFill>
                  <a:srgbClr val="002060"/>
                </a:solidFill>
                <a:latin typeface="細明體" panose="02020509000000000000" pitchFamily="49" charset="-120"/>
                <a:ea typeface="標楷體" panose="03000509000000000000" pitchFamily="65" charset="-120"/>
                <a:cs typeface="Courier New" panose="02070309020205020404" pitchFamily="49" charset="0"/>
              </a:rPr>
              <a:t>課程主題活動</a:t>
            </a:r>
            <a:r>
              <a:rPr lang="zh-TW" altLang="zh-TW" sz="1800" kern="100" dirty="0">
                <a:solidFill>
                  <a:srgbClr val="002060"/>
                </a:solidFill>
                <a:latin typeface="細明體" panose="02020509000000000000" pitchFamily="49" charset="-120"/>
                <a:ea typeface="標楷體" panose="03000509000000000000" pitchFamily="65" charset="-120"/>
                <a:cs typeface="Courier New" panose="02070309020205020404" pitchFamily="49" charset="0"/>
              </a:rPr>
              <a:t>：</a:t>
            </a:r>
            <a:r>
              <a:rPr lang="zh-TW" altLang="zh-TW" sz="15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多元教學活動如數學週、三峽科學日、未來營、日韓姊妹校國際交流、歲末音樂會、星光大道、畢業週、各類體育競賽</a:t>
            </a:r>
            <a:r>
              <a:rPr lang="en-US" altLang="zh-TW" sz="15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  <a:r>
              <a:rPr lang="zh-TW" altLang="zh-TW" sz="15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等特色活動。</a:t>
            </a:r>
            <a:endParaRPr lang="en-US" altLang="zh-TW" sz="1500" b="1" kern="1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  <a:cs typeface="Courier New" panose="02070309020205020404" pitchFamily="49" charset="0"/>
            </a:endParaRPr>
          </a:p>
        </p:txBody>
      </p:sp>
      <p:pic>
        <p:nvPicPr>
          <p:cNvPr id="71683" name="圖片 2">
            <a:extLst>
              <a:ext uri="{FF2B5EF4-FFF2-40B4-BE49-F238E27FC236}">
                <a16:creationId xmlns:a16="http://schemas.microsoft.com/office/drawing/2014/main" id="{E5926769-66BB-4DAF-B861-E47AEDE521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7" b="14078"/>
          <a:stretch>
            <a:fillRect/>
          </a:stretch>
        </p:blipFill>
        <p:spPr bwMode="auto">
          <a:xfrm>
            <a:off x="4301730" y="801291"/>
            <a:ext cx="3844528" cy="1908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4" name="圖片 9">
            <a:extLst>
              <a:ext uri="{FF2B5EF4-FFF2-40B4-BE49-F238E27FC236}">
                <a16:creationId xmlns:a16="http://schemas.microsoft.com/office/drawing/2014/main" id="{D9DAC615-99D5-4123-88B6-6E40F50B15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01"/>
          <a:stretch>
            <a:fillRect/>
          </a:stretch>
        </p:blipFill>
        <p:spPr bwMode="auto">
          <a:xfrm>
            <a:off x="1143001" y="2947988"/>
            <a:ext cx="3607594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5" name="圖片 10">
            <a:extLst>
              <a:ext uri="{FF2B5EF4-FFF2-40B4-BE49-F238E27FC236}">
                <a16:creationId xmlns:a16="http://schemas.microsoft.com/office/drawing/2014/main" id="{05DBE97F-EF48-4780-9823-E7C49988F5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20" b="25388"/>
          <a:stretch>
            <a:fillRect/>
          </a:stretch>
        </p:blipFill>
        <p:spPr bwMode="auto">
          <a:xfrm>
            <a:off x="1303736" y="895350"/>
            <a:ext cx="2944415" cy="1620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6" name="圖片 11">
            <a:extLst>
              <a:ext uri="{FF2B5EF4-FFF2-40B4-BE49-F238E27FC236}">
                <a16:creationId xmlns:a16="http://schemas.microsoft.com/office/drawing/2014/main" id="{3874A897-C511-4096-B70F-811E0E3985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198" y="3220642"/>
            <a:ext cx="2768203" cy="1559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9838778"/>
      </p:ext>
    </p:extLst>
  </p:cSld>
  <p:clrMapOvr>
    <a:masterClrMapping/>
  </p:clrMapOvr>
  <p:transition spd="med">
    <p:wipe dir="d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標題 1">
            <a:extLst>
              <a:ext uri="{FF2B5EF4-FFF2-40B4-BE49-F238E27FC236}">
                <a16:creationId xmlns:a16="http://schemas.microsoft.com/office/drawing/2014/main" id="{DE5F53C4-1781-4955-A646-BEF1A8CA1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altLang="en-US">
              <a:ea typeface="Microsoft JhengHei UI" panose="020B0604030504040204" pitchFamily="34" charset="-120"/>
            </a:endParaRPr>
          </a:p>
        </p:txBody>
      </p:sp>
      <p:sp>
        <p:nvSpPr>
          <p:cNvPr id="72707" name="表格版面配置區 2">
            <a:extLst>
              <a:ext uri="{FF2B5EF4-FFF2-40B4-BE49-F238E27FC236}">
                <a16:creationId xmlns:a16="http://schemas.microsoft.com/office/drawing/2014/main" id="{53C9E687-E42B-413A-9476-97E3BBB78E84}"/>
              </a:ext>
            </a:extLst>
          </p:cNvPr>
          <p:cNvSpPr>
            <a:spLocks noGrp="1" noTextEdit="1"/>
          </p:cNvSpPr>
          <p:nvPr>
            <p:ph type="tbl" idx="1"/>
          </p:nvPr>
        </p:nvSpPr>
        <p:spPr>
          <a:xfrm>
            <a:off x="1485900" y="1200151"/>
            <a:ext cx="6172200" cy="3394472"/>
          </a:xfrm>
        </p:spPr>
      </p:sp>
      <p:pic>
        <p:nvPicPr>
          <p:cNvPr id="72708" name="圖片 3">
            <a:extLst>
              <a:ext uri="{FF2B5EF4-FFF2-40B4-BE49-F238E27FC236}">
                <a16:creationId xmlns:a16="http://schemas.microsoft.com/office/drawing/2014/main" id="{8F7A536B-9410-4500-A9AB-47755AD4D4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0" t="10670" r="7475" b="6950"/>
          <a:stretch>
            <a:fillRect/>
          </a:stretch>
        </p:blipFill>
        <p:spPr bwMode="auto">
          <a:xfrm>
            <a:off x="1277541" y="104776"/>
            <a:ext cx="3124200" cy="2312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9" name="圖片 5">
            <a:extLst>
              <a:ext uri="{FF2B5EF4-FFF2-40B4-BE49-F238E27FC236}">
                <a16:creationId xmlns:a16="http://schemas.microsoft.com/office/drawing/2014/main" id="{96F3E081-66A1-4C6A-ACE3-D909EE3B6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1" t="25850" b="25850"/>
          <a:stretch>
            <a:fillRect/>
          </a:stretch>
        </p:blipFill>
        <p:spPr bwMode="auto">
          <a:xfrm>
            <a:off x="4163616" y="2571751"/>
            <a:ext cx="3495675" cy="2484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0" name="圖片 7">
            <a:extLst>
              <a:ext uri="{FF2B5EF4-FFF2-40B4-BE49-F238E27FC236}">
                <a16:creationId xmlns:a16="http://schemas.microsoft.com/office/drawing/2014/main" id="{69FFA334-A3DD-4396-AD90-FE0C61EB3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9" t="25850" r="9402"/>
          <a:stretch>
            <a:fillRect/>
          </a:stretch>
        </p:blipFill>
        <p:spPr bwMode="auto">
          <a:xfrm>
            <a:off x="1547813" y="2212182"/>
            <a:ext cx="2001441" cy="282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1" name="圖片 9">
            <a:extLst>
              <a:ext uri="{FF2B5EF4-FFF2-40B4-BE49-F238E27FC236}">
                <a16:creationId xmlns:a16="http://schemas.microsoft.com/office/drawing/2014/main" id="{7D77BB77-B6F8-44E1-99D0-3782BBA6C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0" t="22701" b="14301"/>
          <a:stretch>
            <a:fillRect/>
          </a:stretch>
        </p:blipFill>
        <p:spPr bwMode="auto">
          <a:xfrm>
            <a:off x="4818461" y="86916"/>
            <a:ext cx="2839640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5237334"/>
      </p:ext>
    </p:extLst>
  </p:cSld>
  <p:clrMapOvr>
    <a:masterClrMapping/>
  </p:clrMapOvr>
  <p:transition spd="med">
    <p:wipe dir="d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標題 1">
            <a:extLst>
              <a:ext uri="{FF2B5EF4-FFF2-40B4-BE49-F238E27FC236}">
                <a16:creationId xmlns:a16="http://schemas.microsoft.com/office/drawing/2014/main" id="{92F04EE1-59CC-41E3-99DA-0572CA58D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altLang="en-US">
              <a:ea typeface="Microsoft JhengHei UI" panose="020B0604030504040204" pitchFamily="34" charset="-120"/>
            </a:endParaRPr>
          </a:p>
        </p:txBody>
      </p:sp>
      <p:pic>
        <p:nvPicPr>
          <p:cNvPr id="73731" name="圖片 8">
            <a:extLst>
              <a:ext uri="{FF2B5EF4-FFF2-40B4-BE49-F238E27FC236}">
                <a16:creationId xmlns:a16="http://schemas.microsoft.com/office/drawing/2014/main" id="{618FAF25-FA25-4F19-ABC9-065C66581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3" t="29829" r="33984" b="21581"/>
          <a:stretch>
            <a:fillRect/>
          </a:stretch>
        </p:blipFill>
        <p:spPr bwMode="auto">
          <a:xfrm>
            <a:off x="751285" y="39212"/>
            <a:ext cx="178236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2" name="圖片 2">
            <a:extLst>
              <a:ext uri="{FF2B5EF4-FFF2-40B4-BE49-F238E27FC236}">
                <a16:creationId xmlns:a16="http://schemas.microsoft.com/office/drawing/2014/main" id="{2CAC8E00-2AEF-42A2-878C-7894F8F54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2" t="25850" r="12201" b="8171"/>
          <a:stretch>
            <a:fillRect/>
          </a:stretch>
        </p:blipFill>
        <p:spPr bwMode="auto">
          <a:xfrm>
            <a:off x="2533650" y="942976"/>
            <a:ext cx="3186113" cy="2002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3" name="圖片 6">
            <a:extLst>
              <a:ext uri="{FF2B5EF4-FFF2-40B4-BE49-F238E27FC236}">
                <a16:creationId xmlns:a16="http://schemas.microsoft.com/office/drawing/2014/main" id="{6976D688-9360-4741-A07D-031C461C0B0D}"/>
              </a:ext>
            </a:extLst>
          </p:cNvPr>
          <p:cNvPicPr>
            <a:picLocks noGrp="1" noChangeAspect="1" noChangeArrowheads="1"/>
          </p:cNvPicPr>
          <p:nvPr>
            <p:ph type="tbl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4" b="19551"/>
          <a:stretch>
            <a:fillRect/>
          </a:stretch>
        </p:blipFill>
        <p:spPr>
          <a:xfrm>
            <a:off x="4772025" y="2796778"/>
            <a:ext cx="3206354" cy="2441972"/>
          </a:xfrm>
          <a:noFill/>
        </p:spPr>
      </p:pic>
      <p:pic>
        <p:nvPicPr>
          <p:cNvPr id="73734" name="圖片 12">
            <a:extLst>
              <a:ext uri="{FF2B5EF4-FFF2-40B4-BE49-F238E27FC236}">
                <a16:creationId xmlns:a16="http://schemas.microsoft.com/office/drawing/2014/main" id="{EF11D827-C26F-491B-B6B1-5F39436F0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06" r="3799" b="20601"/>
          <a:stretch>
            <a:fillRect/>
          </a:stretch>
        </p:blipFill>
        <p:spPr bwMode="auto">
          <a:xfrm>
            <a:off x="806637" y="2796778"/>
            <a:ext cx="3244453" cy="229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5" name="圖片 10">
            <a:extLst>
              <a:ext uri="{FF2B5EF4-FFF2-40B4-BE49-F238E27FC236}">
                <a16:creationId xmlns:a16="http://schemas.microsoft.com/office/drawing/2014/main" id="{4D86347E-118E-4F86-A4DE-6D24EEAB6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71" b="33200"/>
          <a:stretch>
            <a:fillRect/>
          </a:stretch>
        </p:blipFill>
        <p:spPr bwMode="auto">
          <a:xfrm>
            <a:off x="5131595" y="30956"/>
            <a:ext cx="2869406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9962773"/>
      </p:ext>
    </p:extLst>
  </p:cSld>
  <p:clrMapOvr>
    <a:masterClrMapping/>
  </p:clrMapOvr>
  <p:transition spd="med">
    <p:wipe dir="d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標題 1">
            <a:extLst>
              <a:ext uri="{FF2B5EF4-FFF2-40B4-BE49-F238E27FC236}">
                <a16:creationId xmlns:a16="http://schemas.microsoft.com/office/drawing/2014/main" id="{9B2AC0D4-F7C6-4161-97A1-3C9F3BF88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6196" y="174414"/>
            <a:ext cx="6311608" cy="394097"/>
          </a:xfrm>
        </p:spPr>
        <p:txBody>
          <a:bodyPr>
            <a:normAutofit fontScale="90000"/>
          </a:bodyPr>
          <a:lstStyle/>
          <a:p>
            <a:r>
              <a:rPr lang="en-US" altLang="zh-TW" sz="2400" b="1" dirty="0">
                <a:solidFill>
                  <a:srgbClr val="7030A0"/>
                </a:solidFill>
                <a:latin typeface="標楷體" panose="03000509000000000000" pitchFamily="65" charset="-120"/>
              </a:rPr>
              <a:t>1800</a:t>
            </a:r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</a:rPr>
              <a:t>社團結束到</a:t>
            </a:r>
            <a:r>
              <a:rPr lang="en-US" altLang="zh-TW" sz="2400" b="1" dirty="0" err="1">
                <a:solidFill>
                  <a:srgbClr val="7030A0"/>
                </a:solidFill>
                <a:latin typeface="標楷體" panose="03000509000000000000" pitchFamily="65" charset="-120"/>
              </a:rPr>
              <a:t>K</a:t>
            </a:r>
            <a:r>
              <a:rPr altLang="en-US" sz="2400" b="1" dirty="0" err="1">
                <a:solidFill>
                  <a:srgbClr val="7030A0"/>
                </a:solidFill>
                <a:latin typeface="標楷體" panose="03000509000000000000" pitchFamily="65" charset="-120"/>
              </a:rPr>
              <a:t>書中心晚間課業諮詢與自主學</a:t>
            </a:r>
            <a:r>
              <a:rPr altLang="en-US" sz="2400" dirty="0" err="1">
                <a:solidFill>
                  <a:srgbClr val="7030A0"/>
                </a:solidFill>
                <a:latin typeface="標楷體" panose="03000509000000000000" pitchFamily="65" charset="-120"/>
              </a:rPr>
              <a:t>習</a:t>
            </a:r>
            <a:endParaRPr altLang="en-US" sz="2400" dirty="0">
              <a:solidFill>
                <a:srgbClr val="7030A0"/>
              </a:solidFill>
              <a:latin typeface="標楷體" panose="03000509000000000000" pitchFamily="65" charset="-120"/>
            </a:endParaRPr>
          </a:p>
        </p:txBody>
      </p:sp>
      <p:pic>
        <p:nvPicPr>
          <p:cNvPr id="75779" name="內容版面配置區 4">
            <a:extLst>
              <a:ext uri="{FF2B5EF4-FFF2-40B4-BE49-F238E27FC236}">
                <a16:creationId xmlns:a16="http://schemas.microsoft.com/office/drawing/2014/main" id="{F628FC2F-18C1-4A94-B917-48711BC7181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516" b="6516"/>
          <a:stretch>
            <a:fillRect/>
          </a:stretch>
        </p:blipFill>
        <p:spPr>
          <a:xfrm>
            <a:off x="474133" y="492920"/>
            <a:ext cx="3829978" cy="2872123"/>
          </a:xfrm>
        </p:spPr>
      </p:pic>
      <p:pic>
        <p:nvPicPr>
          <p:cNvPr id="75780" name="圖片 6">
            <a:extLst>
              <a:ext uri="{FF2B5EF4-FFF2-40B4-BE49-F238E27FC236}">
                <a16:creationId xmlns:a16="http://schemas.microsoft.com/office/drawing/2014/main" id="{EFB7C163-6C20-49F8-AF70-F4583311F9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2" t="20671" r="-11852" b="10716"/>
          <a:stretch>
            <a:fillRect/>
          </a:stretch>
        </p:blipFill>
        <p:spPr bwMode="auto">
          <a:xfrm>
            <a:off x="4148139" y="2210991"/>
            <a:ext cx="5076148" cy="2611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內容版面配置區 2">
            <a:extLst>
              <a:ext uri="{FF2B5EF4-FFF2-40B4-BE49-F238E27FC236}">
                <a16:creationId xmlns:a16="http://schemas.microsoft.com/office/drawing/2014/main" id="{63889D5A-7656-4424-A709-F24314CAF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9467" y="1314450"/>
            <a:ext cx="6426994" cy="3171825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altLang="en-US" sz="2700" b="1" dirty="0" err="1">
                <a:solidFill>
                  <a:srgbClr val="002060"/>
                </a:solidFill>
                <a:latin typeface="標楷體" panose="03000509000000000000" pitchFamily="65" charset="-120"/>
              </a:rPr>
              <a:t>如果</a:t>
            </a:r>
            <a:r>
              <a:rPr altLang="en-US" sz="2700" b="1" dirty="0" err="1">
                <a:solidFill>
                  <a:srgbClr val="0E18D8"/>
                </a:solidFill>
                <a:latin typeface="標楷體" panose="03000509000000000000" pitchFamily="65" charset="-120"/>
              </a:rPr>
              <a:t>指標高中</a:t>
            </a:r>
            <a:r>
              <a:rPr altLang="en-US" sz="2700" b="1" dirty="0" err="1">
                <a:solidFill>
                  <a:srgbClr val="002060"/>
                </a:solidFill>
                <a:latin typeface="標楷體" panose="03000509000000000000" pitchFamily="65" charset="-120"/>
              </a:rPr>
              <a:t>與</a:t>
            </a:r>
            <a:r>
              <a:rPr altLang="en-US" sz="2700" b="1" dirty="0" err="1">
                <a:solidFill>
                  <a:srgbClr val="0E18D8"/>
                </a:solidFill>
                <a:latin typeface="標楷體" panose="03000509000000000000" pitchFamily="65" charset="-120"/>
              </a:rPr>
              <a:t>指標大學</a:t>
            </a:r>
            <a:r>
              <a:rPr altLang="en-US" sz="2700" b="1" dirty="0" err="1">
                <a:solidFill>
                  <a:srgbClr val="002060"/>
                </a:solidFill>
                <a:latin typeface="標楷體" panose="03000509000000000000" pitchFamily="65" charset="-120"/>
              </a:rPr>
              <a:t>您只能</a:t>
            </a:r>
            <a:r>
              <a:rPr altLang="en-US" sz="2700" b="1" dirty="0" err="1">
                <a:solidFill>
                  <a:srgbClr val="0E18D8"/>
                </a:solidFill>
                <a:latin typeface="標楷體" panose="03000509000000000000" pitchFamily="65" charset="-120"/>
              </a:rPr>
              <a:t>選擇一個</a:t>
            </a:r>
            <a:endParaRPr lang="en-US" altLang="zh-TW" sz="2700" b="1" dirty="0">
              <a:solidFill>
                <a:srgbClr val="0E18D8"/>
              </a:solidFill>
              <a:latin typeface="標楷體" panose="03000509000000000000" pitchFamily="65" charset="-120"/>
            </a:endParaRPr>
          </a:p>
          <a:p>
            <a:pPr marL="0" indent="0" algn="ctr">
              <a:lnSpc>
                <a:spcPct val="200000"/>
              </a:lnSpc>
              <a:buNone/>
            </a:pPr>
            <a:r>
              <a:rPr altLang="en-US" sz="3600" b="1" dirty="0" err="1">
                <a:solidFill>
                  <a:srgbClr val="C00000"/>
                </a:solidFill>
                <a:latin typeface="標楷體" panose="03000509000000000000" pitchFamily="65" charset="-120"/>
              </a:rPr>
              <a:t>您會</a:t>
            </a:r>
            <a:r>
              <a:rPr lang="zh-TW" altLang="en-US" sz="3600" b="1" dirty="0">
                <a:solidFill>
                  <a:srgbClr val="C00000"/>
                </a:solidFill>
                <a:latin typeface="標楷體" panose="03000509000000000000" pitchFamily="65" charset="-120"/>
              </a:rPr>
              <a:t>建議學生先</a:t>
            </a:r>
            <a:r>
              <a:rPr altLang="en-US" sz="3600" b="1" dirty="0" err="1">
                <a:solidFill>
                  <a:srgbClr val="C00000"/>
                </a:solidFill>
                <a:latin typeface="標楷體" panose="03000509000000000000" pitchFamily="65" charset="-120"/>
              </a:rPr>
              <a:t>選擇哪一個</a:t>
            </a:r>
            <a:r>
              <a:rPr altLang="en-US" sz="3600" b="1" dirty="0">
                <a:solidFill>
                  <a:srgbClr val="C00000"/>
                </a:solidFill>
                <a:latin typeface="標楷體" panose="03000509000000000000" pitchFamily="65" charset="-120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1573230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7ED73C1-6926-408D-AC25-3E7BB65A1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A508C26-08AB-471D-A528-3B26A58D1A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graphicFrame>
        <p:nvGraphicFramePr>
          <p:cNvPr id="4" name="圖表 3">
            <a:extLst>
              <a:ext uri="{FF2B5EF4-FFF2-40B4-BE49-F238E27FC236}">
                <a16:creationId xmlns:a16="http://schemas.microsoft.com/office/drawing/2014/main" id="{044D48BC-4F3A-403C-B1BF-306FCB43B7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4620506"/>
              </p:ext>
            </p:extLst>
          </p:nvPr>
        </p:nvGraphicFramePr>
        <p:xfrm>
          <a:off x="220980" y="128692"/>
          <a:ext cx="8465820" cy="49233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61852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6">
            <a:extLst>
              <a:ext uri="{FF2B5EF4-FFF2-40B4-BE49-F238E27FC236}">
                <a16:creationId xmlns:a16="http://schemas.microsoft.com/office/drawing/2014/main" id="{B3783078-753B-4B0F-A061-AA049491F8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4564" y="1340644"/>
            <a:ext cx="6795289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defTabSz="685800"/>
            <a:r>
              <a:rPr lang="zh-TW" altLang="en-US" sz="2775" dirty="0">
                <a:solidFill>
                  <a:srgbClr val="000099"/>
                </a:solidFill>
                <a:latin typeface="文鼎超顏楷" pitchFamily="65" charset="-120"/>
                <a:ea typeface="文鼎超顏楷" pitchFamily="65" charset="-120"/>
              </a:rPr>
              <a:t>        </a:t>
            </a:r>
          </a:p>
          <a:p>
            <a:pPr defTabSz="685800"/>
            <a:r>
              <a:rPr lang="zh-TW" altLang="en-US" sz="2775" dirty="0">
                <a:solidFill>
                  <a:srgbClr val="000099"/>
                </a:solidFill>
                <a:latin typeface="文鼎超顏楷" pitchFamily="65" charset="-120"/>
                <a:ea typeface="文鼎超顏楷" pitchFamily="65" charset="-120"/>
              </a:rPr>
              <a:t>   </a:t>
            </a:r>
            <a:endParaRPr lang="en-US" altLang="zh-TW" sz="2775" dirty="0">
              <a:solidFill>
                <a:srgbClr val="000099"/>
              </a:solidFill>
              <a:latin typeface="文鼎超顏楷" pitchFamily="65" charset="-120"/>
              <a:ea typeface="文鼎超顏楷" pitchFamily="65" charset="-120"/>
            </a:endParaRPr>
          </a:p>
          <a:p>
            <a:pPr algn="ctr" defTabSz="685800"/>
            <a:r>
              <a:rPr lang="zh-TW" altLang="en-US" sz="27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祝福各位同學都能錄取自己心中的第一志願</a:t>
            </a:r>
            <a:endParaRPr lang="en-US" altLang="zh-TW" sz="2700" b="1" dirty="0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685800"/>
            <a:endParaRPr lang="en-US" altLang="zh-TW" sz="1800" dirty="0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685800">
              <a:lnSpc>
                <a:spcPct val="150000"/>
              </a:lnSpc>
            </a:pPr>
            <a:r>
              <a:rPr lang="zh-TW" altLang="en-US" sz="3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明德高中邀請大家一起來</a:t>
            </a:r>
            <a:endParaRPr lang="en-US" altLang="zh-TW" sz="3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685800">
              <a:lnSpc>
                <a:spcPct val="150000"/>
              </a:lnSpc>
            </a:pPr>
            <a:r>
              <a:rPr lang="zh-TW" altLang="en-US" sz="3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許一個</a:t>
            </a:r>
            <a:r>
              <a:rPr lang="en-US" altLang="zh-TW" sz="3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3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年後的優質大學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85646" y="200944"/>
            <a:ext cx="2808312" cy="696620"/>
          </a:xfrm>
        </p:spPr>
        <p:txBody>
          <a:bodyPr>
            <a:normAutofit/>
          </a:bodyPr>
          <a:lstStyle/>
          <a:p>
            <a:pPr marL="0" indent="0">
              <a:buClr>
                <a:srgbClr val="7030A0"/>
              </a:buClr>
              <a:buNone/>
            </a:pPr>
            <a:r>
              <a:rPr lang="en-US" altLang="zh-TW" sz="2400" b="1" dirty="0">
                <a:solidFill>
                  <a:srgbClr val="0E18D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107</a:t>
            </a:r>
            <a:r>
              <a:rPr lang="zh-TW" altLang="en-US" sz="2400" b="1" dirty="0">
                <a:solidFill>
                  <a:srgbClr val="0E18D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學年度</a:t>
            </a:r>
            <a:r>
              <a:rPr lang="en-US" altLang="zh-TW" sz="2400" b="1" dirty="0">
                <a:solidFill>
                  <a:srgbClr val="0E18D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-99</a:t>
            </a:r>
            <a:r>
              <a:rPr lang="zh-TW" altLang="en-US" sz="2400" b="1" dirty="0">
                <a:solidFill>
                  <a:srgbClr val="0E18D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課綱</a:t>
            </a:r>
          </a:p>
        </p:txBody>
      </p:sp>
      <p:graphicFrame>
        <p:nvGraphicFramePr>
          <p:cNvPr id="5" name="圖表 4"/>
          <p:cNvGraphicFramePr>
            <a:graphicFrameLocks/>
          </p:cNvGraphicFramePr>
          <p:nvPr/>
        </p:nvGraphicFramePr>
        <p:xfrm>
          <a:off x="1632626" y="622076"/>
          <a:ext cx="6102678" cy="4266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82263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圖表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7442904"/>
              </p:ext>
            </p:extLst>
          </p:nvPr>
        </p:nvGraphicFramePr>
        <p:xfrm>
          <a:off x="0" y="0"/>
          <a:ext cx="4932040" cy="51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圖表 5"/>
          <p:cNvGraphicFramePr>
            <a:graphicFrameLocks/>
          </p:cNvGraphicFramePr>
          <p:nvPr/>
        </p:nvGraphicFramePr>
        <p:xfrm>
          <a:off x="4211960" y="0"/>
          <a:ext cx="4932040" cy="5143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10377" y="4045400"/>
            <a:ext cx="2664296" cy="442093"/>
          </a:xfrm>
        </p:spPr>
        <p:txBody>
          <a:bodyPr>
            <a:normAutofit fontScale="90000"/>
          </a:bodyPr>
          <a:lstStyle/>
          <a:p>
            <a:r>
              <a:rPr lang="en-US" altLang="zh-TW" sz="33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112</a:t>
            </a:r>
            <a:r>
              <a:rPr lang="zh-TW" altLang="en-US" sz="33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學年度</a:t>
            </a:r>
            <a:endParaRPr lang="zh-TW" altLang="en-US" sz="2400" dirty="0"/>
          </a:p>
        </p:txBody>
      </p:sp>
      <p:sp>
        <p:nvSpPr>
          <p:cNvPr id="11" name="標題 1"/>
          <p:cNvSpPr txBox="1">
            <a:spLocks/>
          </p:cNvSpPr>
          <p:nvPr/>
        </p:nvSpPr>
        <p:spPr>
          <a:xfrm>
            <a:off x="755576" y="4106094"/>
            <a:ext cx="2664296" cy="442093"/>
          </a:xfrm>
          <a:prstGeom prst="rect">
            <a:avLst/>
          </a:prstGeom>
        </p:spPr>
        <p:txBody>
          <a:bodyPr vert="horz" rtlCol="0" anchor="ctr">
            <a:normAutofit fontScale="82500" lnSpcReduction="2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r>
              <a:rPr lang="en-US" altLang="zh-TW" sz="3300" b="1" dirty="0">
                <a:solidFill>
                  <a:srgbClr val="C0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113</a:t>
            </a:r>
            <a:r>
              <a:rPr lang="zh-TW" altLang="en-US" sz="3300" b="1" dirty="0">
                <a:solidFill>
                  <a:srgbClr val="C0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學年度</a:t>
            </a:r>
            <a:endParaRPr lang="zh-TW" altLang="en-US" sz="2400" b="1" dirty="0">
              <a:solidFill>
                <a:srgbClr val="C00000"/>
              </a:solidFill>
            </a:endParaRPr>
          </a:p>
        </p:txBody>
      </p:sp>
      <p:sp>
        <p:nvSpPr>
          <p:cNvPr id="13" name="圓角矩形 15">
            <a:extLst>
              <a:ext uri="{FF2B5EF4-FFF2-40B4-BE49-F238E27FC236}">
                <a16:creationId xmlns:a16="http://schemas.microsoft.com/office/drawing/2014/main" id="{6938DD2E-B9B4-4429-A8CE-D42320150590}"/>
              </a:ext>
            </a:extLst>
          </p:cNvPr>
          <p:cNvSpPr/>
          <p:nvPr/>
        </p:nvSpPr>
        <p:spPr>
          <a:xfrm>
            <a:off x="755576" y="195486"/>
            <a:ext cx="2664296" cy="813042"/>
          </a:xfrm>
          <a:prstGeom prst="roundRect">
            <a:avLst>
              <a:gd name="adj" fmla="val 10933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id="{2E947F12-CF1B-47DF-BAD9-479838B49AB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4548187"/>
            <a:ext cx="8229600" cy="531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28700" marR="0" lvl="2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14500" marR="0" lvl="4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7400" marR="0" lvl="5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>
              <a:buClr>
                <a:srgbClr val="7030A0"/>
              </a:buClr>
              <a:buFont typeface="Arial"/>
              <a:buNone/>
            </a:pPr>
            <a:r>
              <a:rPr lang="en-US" altLang="zh-TW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117</a:t>
            </a:r>
            <a:r>
              <a:rPr lang="zh-TW" altLang="en-US" b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學年度升大學</a:t>
            </a:r>
            <a:r>
              <a:rPr lang="en-US" altLang="zh-TW" b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en-US" altLang="zh-TW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108</a:t>
            </a: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課綱</a:t>
            </a:r>
          </a:p>
        </p:txBody>
      </p:sp>
    </p:spTree>
    <p:extLst>
      <p:ext uri="{BB962C8B-B14F-4D97-AF65-F5344CB8AC3E}">
        <p14:creationId xmlns:p14="http://schemas.microsoft.com/office/powerpoint/2010/main" val="2798793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標題 1">
            <a:extLst>
              <a:ext uri="{FF2B5EF4-FFF2-40B4-BE49-F238E27FC236}">
                <a16:creationId xmlns:a16="http://schemas.microsoft.com/office/drawing/2014/main" id="{93F98ACF-FFAC-4C6A-B8D1-E90F80540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486" y="141685"/>
            <a:ext cx="6737030" cy="642938"/>
          </a:xfrm>
        </p:spPr>
        <p:txBody>
          <a:bodyPr>
            <a:noAutofit/>
          </a:bodyPr>
          <a:lstStyle/>
          <a:p>
            <a:r>
              <a:rPr altLang="en-US" sz="3200" b="1" dirty="0" err="1">
                <a:solidFill>
                  <a:srgbClr val="7030A0"/>
                </a:solidFill>
                <a:latin typeface="標楷體" panose="03000509000000000000" pitchFamily="65" charset="-120"/>
              </a:rPr>
              <a:t>何謂繁星？每所學校都有閃亮的學生</a:t>
            </a:r>
            <a:endParaRPr altLang="en-US" sz="3200" b="1" dirty="0">
              <a:solidFill>
                <a:srgbClr val="7030A0"/>
              </a:solidFill>
              <a:latin typeface="標楷體" panose="03000509000000000000" pitchFamily="65" charset="-120"/>
            </a:endParaRPr>
          </a:p>
        </p:txBody>
      </p:sp>
      <p:sp>
        <p:nvSpPr>
          <p:cNvPr id="21507" name="內容版面配置區 7">
            <a:extLst>
              <a:ext uri="{FF2B5EF4-FFF2-40B4-BE49-F238E27FC236}">
                <a16:creationId xmlns:a16="http://schemas.microsoft.com/office/drawing/2014/main" id="{D66BCDC4-B60F-4A65-9428-1A189B549F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901" y="726673"/>
            <a:ext cx="8276919" cy="3815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ts val="18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742950" indent="-285750">
              <a:spcBef>
                <a:spcPts val="12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 marL="1143000" indent="-228600">
              <a:spcBef>
                <a:spcPts val="8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 marL="1600200" indent="-228600">
              <a:spcBef>
                <a:spcPts val="6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 marL="2057400" indent="-228600">
              <a:spcBef>
                <a:spcPts val="6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9pPr>
          </a:lstStyle>
          <a:p>
            <a:pPr marL="257175" indent="-257175" defTabSz="685800">
              <a:lnSpc>
                <a:spcPct val="150000"/>
              </a:lnSpc>
              <a:spcBef>
                <a:spcPct val="20000"/>
              </a:spcBef>
            </a:pPr>
            <a:r>
              <a:rPr lang="zh-TW" altLang="en-US" sz="2250" b="1" dirty="0">
                <a:solidFill>
                  <a:srgbClr val="C00000"/>
                </a:solidFill>
                <a:latin typeface="標楷體" panose="03000509000000000000" pitchFamily="65" charset="-120"/>
              </a:rPr>
              <a:t>校校等值</a:t>
            </a:r>
            <a:r>
              <a:rPr lang="en-US" altLang="zh-TW" sz="2250" b="1" dirty="0">
                <a:solidFill>
                  <a:srgbClr val="C00000"/>
                </a:solidFill>
                <a:latin typeface="標楷體" panose="03000509000000000000" pitchFamily="65" charset="-120"/>
              </a:rPr>
              <a:t>-</a:t>
            </a:r>
            <a:r>
              <a:rPr lang="zh-TW" altLang="en-US" sz="2250" b="1" dirty="0">
                <a:solidFill>
                  <a:srgbClr val="C00000"/>
                </a:solidFill>
                <a:latin typeface="標楷體" panose="03000509000000000000" pitchFamily="65" charset="-120"/>
              </a:rPr>
              <a:t>學期總成績排序後</a:t>
            </a:r>
            <a:r>
              <a:rPr lang="en-US" altLang="zh-TW" sz="2250" b="1" dirty="0">
                <a:solidFill>
                  <a:srgbClr val="C00000"/>
                </a:solidFill>
                <a:latin typeface="標楷體" panose="03000509000000000000" pitchFamily="65" charset="-120"/>
              </a:rPr>
              <a:t>/100</a:t>
            </a:r>
            <a:endParaRPr lang="zh-TW" altLang="en-US" sz="2250" b="1" dirty="0">
              <a:solidFill>
                <a:srgbClr val="C00000"/>
              </a:solidFill>
              <a:latin typeface="標楷體" panose="03000509000000000000" pitchFamily="65" charset="-120"/>
            </a:endParaRPr>
          </a:p>
          <a:p>
            <a:pPr marL="257175" indent="-257175" defTabSz="685800">
              <a:lnSpc>
                <a:spcPct val="150000"/>
              </a:lnSpc>
              <a:spcBef>
                <a:spcPct val="20000"/>
              </a:spcBef>
            </a:pPr>
            <a:r>
              <a:rPr lang="zh-TW" altLang="en-US" sz="2025" b="1" dirty="0">
                <a:solidFill>
                  <a:srgbClr val="0000FF"/>
                </a:solidFill>
                <a:latin typeface="標楷體" panose="03000509000000000000" pitchFamily="65" charset="-120"/>
              </a:rPr>
              <a:t>建中</a:t>
            </a:r>
            <a:r>
              <a:rPr lang="en-US" altLang="zh-TW" sz="2025" b="1" dirty="0">
                <a:solidFill>
                  <a:srgbClr val="0000FF"/>
                </a:solidFill>
                <a:latin typeface="標楷體" panose="03000509000000000000" pitchFamily="65" charset="-120"/>
              </a:rPr>
              <a:t>900</a:t>
            </a:r>
            <a:r>
              <a:rPr lang="zh-TW" altLang="en-US" sz="2025" b="1" dirty="0">
                <a:solidFill>
                  <a:srgbClr val="0000FF"/>
                </a:solidFill>
                <a:latin typeface="標楷體" panose="03000509000000000000" pitchFamily="65" charset="-120"/>
              </a:rPr>
              <a:t>位學生</a:t>
            </a:r>
            <a:r>
              <a:rPr lang="en-US" altLang="zh-TW" sz="2025" b="1" dirty="0">
                <a:solidFill>
                  <a:srgbClr val="0000FF"/>
                </a:solidFill>
                <a:latin typeface="標楷體" panose="03000509000000000000" pitchFamily="65" charset="-120"/>
              </a:rPr>
              <a:t>1-9</a:t>
            </a:r>
            <a:r>
              <a:rPr lang="zh-TW" altLang="en-US" sz="2025" b="1" dirty="0">
                <a:solidFill>
                  <a:srgbClr val="0000FF"/>
                </a:solidFill>
                <a:latin typeface="標楷體" panose="03000509000000000000" pitchFamily="65" charset="-120"/>
              </a:rPr>
              <a:t>名</a:t>
            </a:r>
            <a:r>
              <a:rPr lang="en-US" altLang="zh-TW" sz="2025" b="1" dirty="0">
                <a:solidFill>
                  <a:srgbClr val="C00000"/>
                </a:solidFill>
                <a:latin typeface="標楷體" panose="03000509000000000000" pitchFamily="65" charset="-120"/>
              </a:rPr>
              <a:t>(1%)</a:t>
            </a:r>
            <a:r>
              <a:rPr lang="en-US" altLang="zh-TW" sz="2025" b="1" dirty="0">
                <a:solidFill>
                  <a:srgbClr val="0000FF"/>
                </a:solidFill>
                <a:latin typeface="標楷體" panose="03000509000000000000" pitchFamily="65" charset="-120"/>
              </a:rPr>
              <a:t>10-18</a:t>
            </a:r>
            <a:r>
              <a:rPr lang="zh-TW" altLang="en-US" sz="2025" b="1" dirty="0">
                <a:solidFill>
                  <a:srgbClr val="0000FF"/>
                </a:solidFill>
                <a:latin typeface="標楷體" panose="03000509000000000000" pitchFamily="65" charset="-120"/>
              </a:rPr>
              <a:t>名</a:t>
            </a:r>
            <a:r>
              <a:rPr lang="en-US" altLang="zh-TW" sz="2025" b="1" dirty="0">
                <a:solidFill>
                  <a:srgbClr val="C00000"/>
                </a:solidFill>
                <a:latin typeface="標楷體" panose="03000509000000000000" pitchFamily="65" charset="-120"/>
              </a:rPr>
              <a:t>(2%) </a:t>
            </a:r>
            <a:r>
              <a:rPr lang="zh-TW" altLang="en-US" sz="2025" b="1" dirty="0">
                <a:solidFill>
                  <a:srgbClr val="0000FF"/>
                </a:solidFill>
                <a:latin typeface="標楷體" panose="03000509000000000000" pitchFamily="65" charset="-120"/>
              </a:rPr>
              <a:t>、明德</a:t>
            </a:r>
            <a:r>
              <a:rPr lang="en-US" altLang="zh-TW" sz="2025" b="1" dirty="0">
                <a:solidFill>
                  <a:srgbClr val="0000FF"/>
                </a:solidFill>
                <a:latin typeface="標楷體" panose="03000509000000000000" pitchFamily="65" charset="-120"/>
              </a:rPr>
              <a:t>400</a:t>
            </a:r>
            <a:r>
              <a:rPr lang="zh-TW" altLang="en-US" sz="2025" b="1" dirty="0">
                <a:solidFill>
                  <a:srgbClr val="0000FF"/>
                </a:solidFill>
                <a:latin typeface="標楷體" panose="03000509000000000000" pitchFamily="65" charset="-120"/>
              </a:rPr>
              <a:t>位學生</a:t>
            </a:r>
            <a:r>
              <a:rPr lang="en-US" altLang="zh-TW" sz="2025" b="1" dirty="0">
                <a:solidFill>
                  <a:srgbClr val="0000FF"/>
                </a:solidFill>
                <a:latin typeface="標楷體" panose="03000509000000000000" pitchFamily="65" charset="-120"/>
              </a:rPr>
              <a:t>1-4</a:t>
            </a:r>
            <a:r>
              <a:rPr lang="zh-TW" altLang="en-US" sz="2025" b="1" dirty="0">
                <a:solidFill>
                  <a:srgbClr val="0000FF"/>
                </a:solidFill>
                <a:latin typeface="標楷體" panose="03000509000000000000" pitchFamily="65" charset="-120"/>
              </a:rPr>
              <a:t>名</a:t>
            </a:r>
            <a:r>
              <a:rPr lang="zh-TW" altLang="en-US" sz="2025" b="1" dirty="0">
                <a:solidFill>
                  <a:srgbClr val="C00000"/>
                </a:solidFill>
                <a:latin typeface="細明體" panose="02020509000000000000" pitchFamily="49" charset="-120"/>
                <a:ea typeface="細明體" panose="02020509000000000000" pitchFamily="49" charset="-120"/>
              </a:rPr>
              <a:t>（</a:t>
            </a:r>
            <a:r>
              <a:rPr lang="en-US" altLang="zh-TW" sz="2025" b="1" dirty="0">
                <a:solidFill>
                  <a:srgbClr val="C00000"/>
                </a:solidFill>
                <a:latin typeface="標楷體" panose="03000509000000000000" pitchFamily="65" charset="-120"/>
              </a:rPr>
              <a:t>1%</a:t>
            </a:r>
            <a:r>
              <a:rPr lang="zh-TW" altLang="en-US" sz="2025" b="1" dirty="0">
                <a:solidFill>
                  <a:srgbClr val="C00000"/>
                </a:solidFill>
                <a:latin typeface="細明體" panose="02020509000000000000" pitchFamily="49" charset="-120"/>
                <a:ea typeface="細明體" panose="02020509000000000000" pitchFamily="49" charset="-120"/>
              </a:rPr>
              <a:t>）</a:t>
            </a:r>
            <a:r>
              <a:rPr lang="en-US" altLang="zh-TW" sz="2025" b="1" dirty="0">
                <a:solidFill>
                  <a:srgbClr val="0000FF"/>
                </a:solidFill>
                <a:latin typeface="細明體" panose="02020509000000000000" pitchFamily="49" charset="-120"/>
                <a:ea typeface="細明體" panose="02020509000000000000" pitchFamily="49" charset="-120"/>
              </a:rPr>
              <a:t>5-8</a:t>
            </a:r>
            <a:r>
              <a:rPr lang="zh-TW" altLang="en-US" sz="2025" b="1" dirty="0">
                <a:solidFill>
                  <a:srgbClr val="0000FF"/>
                </a:solidFill>
                <a:latin typeface="細明體" panose="02020509000000000000" pitchFamily="49" charset="-120"/>
                <a:ea typeface="細明體" panose="02020509000000000000" pitchFamily="49" charset="-120"/>
              </a:rPr>
              <a:t>名</a:t>
            </a:r>
            <a:r>
              <a:rPr lang="en-US" altLang="zh-TW" sz="2025" b="1" dirty="0">
                <a:solidFill>
                  <a:srgbClr val="0000FF"/>
                </a:solidFill>
                <a:latin typeface="標楷體" panose="03000509000000000000" pitchFamily="65" charset="-120"/>
              </a:rPr>
              <a:t> </a:t>
            </a:r>
            <a:r>
              <a:rPr lang="en-US" altLang="zh-TW" sz="2025" b="1" dirty="0">
                <a:solidFill>
                  <a:srgbClr val="C00000"/>
                </a:solidFill>
                <a:latin typeface="標楷體" panose="03000509000000000000" pitchFamily="65" charset="-120"/>
              </a:rPr>
              <a:t>(2%)</a:t>
            </a:r>
            <a:r>
              <a:rPr lang="zh-TW" altLang="en-US" sz="2025" b="1" dirty="0">
                <a:solidFill>
                  <a:srgbClr val="0000FF"/>
                </a:solidFill>
                <a:latin typeface="標楷體" panose="03000509000000000000" pitchFamily="65" charset="-120"/>
              </a:rPr>
              <a:t>依序類推</a:t>
            </a:r>
            <a:r>
              <a:rPr lang="en-US" altLang="zh-TW" sz="2025" b="1" dirty="0">
                <a:solidFill>
                  <a:srgbClr val="0000FF"/>
                </a:solidFill>
                <a:latin typeface="標楷體" panose="03000509000000000000" pitchFamily="65" charset="-120"/>
              </a:rPr>
              <a:t>…</a:t>
            </a:r>
            <a:endParaRPr lang="zh-TW" altLang="en-US" sz="2025" b="1" dirty="0">
              <a:solidFill>
                <a:srgbClr val="0000FF"/>
              </a:solidFill>
              <a:latin typeface="標楷體" panose="03000509000000000000" pitchFamily="65" charset="-120"/>
            </a:endParaRPr>
          </a:p>
          <a:p>
            <a:pPr marL="257175" indent="-257175" defTabSz="685800">
              <a:lnSpc>
                <a:spcPct val="150000"/>
              </a:lnSpc>
              <a:spcBef>
                <a:spcPct val="20000"/>
              </a:spcBef>
            </a:pPr>
            <a:r>
              <a:rPr lang="zh-TW" altLang="en-US" sz="2025" b="1" dirty="0">
                <a:solidFill>
                  <a:srgbClr val="C00000"/>
                </a:solidFill>
                <a:latin typeface="標楷體" panose="03000509000000000000" pitchFamily="65" charset="-120"/>
              </a:rPr>
              <a:t>各校</a:t>
            </a:r>
            <a:r>
              <a:rPr lang="en-US" altLang="zh-TW" sz="2025" b="1" dirty="0">
                <a:solidFill>
                  <a:srgbClr val="C00000"/>
                </a:solidFill>
                <a:latin typeface="標楷體" panose="03000509000000000000" pitchFamily="65" charset="-120"/>
              </a:rPr>
              <a:t>1%</a:t>
            </a:r>
            <a:r>
              <a:rPr lang="zh-TW" altLang="en-US" sz="2025" b="1" dirty="0">
                <a:solidFill>
                  <a:srgbClr val="C00000"/>
                </a:solidFill>
                <a:latin typeface="標楷體" panose="03000509000000000000" pitchFamily="65" charset="-120"/>
              </a:rPr>
              <a:t>學生，繁星入學等值。</a:t>
            </a:r>
          </a:p>
          <a:p>
            <a:pPr marL="257175" indent="-257175" defTabSz="685800">
              <a:lnSpc>
                <a:spcPct val="150000"/>
              </a:lnSpc>
              <a:spcBef>
                <a:spcPct val="20000"/>
              </a:spcBef>
            </a:pPr>
            <a:r>
              <a:rPr lang="zh-TW" altLang="en-US" sz="2025" b="1" dirty="0">
                <a:solidFill>
                  <a:srgbClr val="0000FF"/>
                </a:solidFill>
                <a:latin typeface="標楷體" panose="03000509000000000000" pitchFamily="65" charset="-120"/>
              </a:rPr>
              <a:t>繁星先比校排百分比：</a:t>
            </a:r>
            <a:r>
              <a:rPr lang="zh-TW" altLang="en-US" sz="2025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先比在校總百分比</a:t>
            </a:r>
            <a:r>
              <a:rPr lang="en-US" altLang="zh-TW" sz="2025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&gt;</a:t>
            </a:r>
            <a:r>
              <a:rPr lang="zh-TW" altLang="en-US" sz="2025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各校系比序 順序</a:t>
            </a:r>
          </a:p>
          <a:p>
            <a:pPr marL="257175" indent="-257175" defTabSz="685800">
              <a:lnSpc>
                <a:spcPct val="150000"/>
              </a:lnSpc>
              <a:spcBef>
                <a:spcPct val="20000"/>
              </a:spcBef>
            </a:pPr>
            <a:r>
              <a:rPr lang="zh-TW" altLang="en-US" sz="2025" b="1" dirty="0">
                <a:solidFill>
                  <a:srgbClr val="C00000"/>
                </a:solidFill>
                <a:latin typeface="標楷體" panose="03000509000000000000" pitchFamily="65" charset="-120"/>
              </a:rPr>
              <a:t>繁星入學</a:t>
            </a:r>
            <a:r>
              <a:rPr lang="en-US" altLang="zh-TW" sz="2025" b="1" dirty="0">
                <a:solidFill>
                  <a:srgbClr val="C00000"/>
                </a:solidFill>
                <a:latin typeface="標楷體" panose="03000509000000000000" pitchFamily="65" charset="-120"/>
              </a:rPr>
              <a:t>-</a:t>
            </a:r>
            <a:r>
              <a:rPr lang="zh-TW" altLang="en-US" sz="2025" b="1" dirty="0">
                <a:solidFill>
                  <a:srgbClr val="C00000"/>
                </a:solidFill>
                <a:latin typeface="標楷體" panose="03000509000000000000" pitchFamily="65" charset="-120"/>
              </a:rPr>
              <a:t>報名同一大學類群，明德</a:t>
            </a:r>
            <a:r>
              <a:rPr lang="zh-TW" altLang="en-US" sz="2025" b="1" dirty="0">
                <a:solidFill>
                  <a:srgbClr val="C00000"/>
                </a:solidFill>
                <a:latin typeface="細明體" panose="02020509000000000000" pitchFamily="49" charset="-120"/>
                <a:ea typeface="細明體" panose="02020509000000000000" pitchFamily="49" charset="-120"/>
              </a:rPr>
              <a:t>（</a:t>
            </a:r>
            <a:r>
              <a:rPr lang="zh-TW" altLang="en-US" sz="2025" b="1" dirty="0">
                <a:solidFill>
                  <a:srgbClr val="C00000"/>
                </a:solidFill>
                <a:latin typeface="標楷體" panose="03000509000000000000" pitchFamily="65" charset="-120"/>
              </a:rPr>
              <a:t>校排</a:t>
            </a:r>
            <a:r>
              <a:rPr lang="en-US" altLang="zh-TW" sz="2025" b="1" dirty="0">
                <a:solidFill>
                  <a:srgbClr val="C00000"/>
                </a:solidFill>
                <a:latin typeface="標楷體" panose="03000509000000000000" pitchFamily="65" charset="-120"/>
              </a:rPr>
              <a:t>1%)</a:t>
            </a:r>
            <a:r>
              <a:rPr lang="zh-TW" altLang="en-US" sz="2025" b="1" dirty="0">
                <a:solidFill>
                  <a:srgbClr val="C00000"/>
                </a:solidFill>
                <a:latin typeface="標楷體" panose="03000509000000000000" pitchFamily="65" charset="-120"/>
              </a:rPr>
              <a:t>學生優先建中</a:t>
            </a:r>
            <a:r>
              <a:rPr lang="en-US" altLang="zh-TW" sz="2025" b="1" dirty="0">
                <a:solidFill>
                  <a:srgbClr val="C00000"/>
                </a:solidFill>
                <a:latin typeface="標楷體" panose="03000509000000000000" pitchFamily="65" charset="-120"/>
              </a:rPr>
              <a:t>(</a:t>
            </a:r>
            <a:r>
              <a:rPr lang="zh-TW" altLang="en-US" sz="2025" b="1" dirty="0">
                <a:solidFill>
                  <a:srgbClr val="C00000"/>
                </a:solidFill>
                <a:latin typeface="標楷體" panose="03000509000000000000" pitchFamily="65" charset="-120"/>
              </a:rPr>
              <a:t>校排</a:t>
            </a:r>
            <a:r>
              <a:rPr lang="en-US" altLang="zh-TW" sz="2025" b="1" dirty="0">
                <a:solidFill>
                  <a:srgbClr val="C00000"/>
                </a:solidFill>
                <a:latin typeface="標楷體" panose="03000509000000000000" pitchFamily="65" charset="-120"/>
              </a:rPr>
              <a:t>2%)</a:t>
            </a:r>
            <a:r>
              <a:rPr lang="zh-TW" altLang="en-US" sz="2025" b="1" dirty="0">
                <a:solidFill>
                  <a:srgbClr val="C00000"/>
                </a:solidFill>
                <a:latin typeface="標楷體" panose="03000509000000000000" pitchFamily="65" charset="-120"/>
              </a:rPr>
              <a:t>學生錄取。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_自訂設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6592</TotalTime>
  <Words>6545</Words>
  <Application>Microsoft Office PowerPoint</Application>
  <PresentationFormat>如螢幕大小 (16:9)</PresentationFormat>
  <Paragraphs>1921</Paragraphs>
  <Slides>60</Slides>
  <Notes>10</Notes>
  <HiddenSlides>0</HiddenSlides>
  <MMClips>0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60</vt:i4>
      </vt:variant>
    </vt:vector>
  </HeadingPairs>
  <TitlesOfParts>
    <vt:vector size="73" baseType="lpstr">
      <vt:lpstr>Calibri</vt:lpstr>
      <vt:lpstr>標楷體</vt:lpstr>
      <vt:lpstr>Microsoft JhengHei UI</vt:lpstr>
      <vt:lpstr>Anaheim</vt:lpstr>
      <vt:lpstr>文鼎超顏楷</vt:lpstr>
      <vt:lpstr>Times New Roman</vt:lpstr>
      <vt:lpstr>Playfair Display</vt:lpstr>
      <vt:lpstr>細明體</vt:lpstr>
      <vt:lpstr>新細明體</vt:lpstr>
      <vt:lpstr>微軟正黑體</vt:lpstr>
      <vt:lpstr>Bebas Neue</vt:lpstr>
      <vt:lpstr>Arial</vt:lpstr>
      <vt:lpstr>2_自訂設計</vt:lpstr>
      <vt:lpstr>升大學管道變化下 如何選讀高中 明德高中陳棟遠</vt:lpstr>
      <vt:lpstr>能在競爭中勝出的人-魷魚遊戲</vt:lpstr>
      <vt:lpstr>PowerPoint 簡報</vt:lpstr>
      <vt:lpstr>不會有118課綱！ 教長：108課綱微調因應新科技發展 </vt:lpstr>
      <vt:lpstr>PowerPoint 簡報</vt:lpstr>
      <vt:lpstr>PowerPoint 簡報</vt:lpstr>
      <vt:lpstr>PowerPoint 簡報</vt:lpstr>
      <vt:lpstr>112學年度</vt:lpstr>
      <vt:lpstr>何謂繁星？每所學校都有閃亮的學生</vt:lpstr>
      <vt:lpstr>PowerPoint 簡報</vt:lpstr>
      <vt:lpstr>第一學群範例</vt:lpstr>
      <vt:lpstr>PowerPoint 簡報</vt:lpstr>
      <vt:lpstr>PowerPoint 簡報</vt:lpstr>
      <vt:lpstr>PowerPoint 簡報</vt:lpstr>
      <vt:lpstr>分析10年3個升大學主要管道學業表現優良比例： 台大-繁星入學最佳、申請其次、考試入學最低 全台大學-繁星入學最佳、申請其次、考試入學最低</vt:lpstr>
      <vt:lpstr>PowerPoint 簡報</vt:lpstr>
      <vt:lpstr>其實到外地就學的孩子：</vt:lpstr>
      <vt:lpstr>PowerPoint 簡報</vt:lpstr>
      <vt:lpstr>如果孩子留在社區讀高中：</vt:lpstr>
      <vt:lpstr>就近就學新北市高中職的好處</vt:lpstr>
      <vt:lpstr>就近就學新北市高中職的好處</vt:lpstr>
      <vt:lpstr>在地就學是最佳選擇的理由</vt:lpstr>
      <vt:lpstr>PowerPoint 簡報</vt:lpstr>
      <vt:lpstr>PowerPoint 簡報</vt:lpstr>
      <vt:lpstr>PowerPoint 簡報</vt:lpstr>
      <vt:lpstr>PowerPoint 簡報</vt:lpstr>
      <vt:lpstr>社區高中繁星升大學的優勢：</vt:lpstr>
      <vt:lpstr>115學年繁星 、特殊選才榮榜</vt:lpstr>
      <vt:lpstr>115學年繁星 、特殊選才榮榜</vt:lpstr>
      <vt:lpstr>115學年繁星 、特殊選才榮榜</vt:lpstr>
      <vt:lpstr>115學年繁星 、特殊選才榮榜</vt:lpstr>
      <vt:lpstr>PowerPoint 簡報</vt:lpstr>
      <vt:lpstr>PowerPoint 簡報</vt:lpstr>
      <vt:lpstr>PowerPoint 簡報</vt:lpstr>
      <vt:lpstr>PowerPoint 簡報</vt:lpstr>
      <vt:lpstr>PowerPoint 簡報</vt:lpstr>
      <vt:lpstr>下列兩個會考總積點，   您會選擇哪一所高中？?</vt:lpstr>
      <vt:lpstr>PowerPoint 簡報</vt:lpstr>
      <vt:lpstr>PowerPoint 簡報</vt:lpstr>
      <vt:lpstr>PowerPoint 簡報</vt:lpstr>
      <vt:lpstr>PowerPoint 簡報</vt:lpstr>
      <vt:lpstr>選擇就近就學的優點</vt:lpstr>
      <vt:lpstr>PowerPoint 簡報</vt:lpstr>
      <vt:lpstr>114學年新北市明德高中核定班別與招生名額 數理鑑識實驗班1班：34名。 財經雙語實驗班1班：34名。 會考積點20以上免試，未滿20得參加報名會考積點排序 高一住宿專班1班：34名。 體育實驗班2班（獨招）：66名 普通班7班：238名。  </vt:lpstr>
      <vt:lpstr>明德高中財經雙語實驗班 -新北市公立高中唯一連續4年申請通過</vt:lpstr>
      <vt:lpstr>PowerPoint 簡報</vt:lpstr>
      <vt:lpstr>PowerPoint 簡報</vt:lpstr>
      <vt:lpstr>PowerPoint 簡報</vt:lpstr>
      <vt:lpstr>PowerPoint 簡報</vt:lpstr>
      <vt:lpstr>明德高中星空夜市-每學期1次</vt:lpstr>
      <vt:lpstr>PowerPoint 簡報</vt:lpstr>
      <vt:lpstr>學生社團辦公室</vt:lpstr>
      <vt:lpstr>社團活動</vt:lpstr>
      <vt:lpstr>                        </vt:lpstr>
      <vt:lpstr>PowerPoint 簡報</vt:lpstr>
      <vt:lpstr>PowerPoint 簡報</vt:lpstr>
      <vt:lpstr>PowerPoint 簡報</vt:lpstr>
      <vt:lpstr>1800社團結束到K書中心晚間課業諮詢與自主學習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557</cp:revision>
  <cp:lastPrinted>2024-11-07T05:36:12Z</cp:lastPrinted>
  <dcterms:modified xsi:type="dcterms:W3CDTF">2026-06-20T01:27:53Z</dcterms:modified>
</cp:coreProperties>
</file>